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4"/>
  </p:notesMasterIdLst>
  <p:sldIdLst>
    <p:sldId id="256" r:id="rId4"/>
    <p:sldId id="262" r:id="rId5"/>
    <p:sldId id="258" r:id="rId6"/>
    <p:sldId id="259" r:id="rId7"/>
    <p:sldId id="266" r:id="rId8"/>
    <p:sldId id="263" r:id="rId9"/>
    <p:sldId id="264" r:id="rId10"/>
    <p:sldId id="260" r:id="rId11"/>
    <p:sldId id="274" r:id="rId12"/>
    <p:sldId id="283" r:id="rId13"/>
    <p:sldId id="278" r:id="rId14"/>
    <p:sldId id="275" r:id="rId15"/>
    <p:sldId id="276" r:id="rId16"/>
    <p:sldId id="277" r:id="rId17"/>
    <p:sldId id="280" r:id="rId18"/>
    <p:sldId id="279" r:id="rId19"/>
    <p:sldId id="282" r:id="rId20"/>
    <p:sldId id="281" r:id="rId21"/>
    <p:sldId id="267" r:id="rId22"/>
    <p:sldId id="285" r:id="rId23"/>
    <p:sldId id="286" r:id="rId24"/>
    <p:sldId id="288" r:id="rId25"/>
    <p:sldId id="287" r:id="rId26"/>
    <p:sldId id="290" r:id="rId27"/>
    <p:sldId id="289" r:id="rId28"/>
    <p:sldId id="268" r:id="rId29"/>
    <p:sldId id="271" r:id="rId30"/>
    <p:sldId id="272" r:id="rId31"/>
    <p:sldId id="270" r:id="rId32"/>
    <p:sldId id="273"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淡色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8501" autoAdjust="0"/>
  </p:normalViewPr>
  <p:slideViewPr>
    <p:cSldViewPr>
      <p:cViewPr>
        <p:scale>
          <a:sx n="125" d="100"/>
          <a:sy n="125" d="100"/>
        </p:scale>
        <p:origin x="426" y="204"/>
      </p:cViewPr>
      <p:guideLst>
        <p:guide orient="horz" pos="2160"/>
        <p:guide pos="288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E:\&#12369;&#12356;&#12363;&#65298;.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12369;&#12356;&#12363;&#65298;.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12369;&#12356;&#12363;&#65298;.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12369;&#12356;&#12363;&#6529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1"/>
          <c:tx>
            <c:strRef>
              <c:f>Sheet1!$H$39</c:f>
              <c:strCache>
                <c:ptCount val="1"/>
                <c:pt idx="0">
                  <c:v>尿量</c:v>
                </c:pt>
              </c:strCache>
            </c:strRef>
          </c:tx>
          <c:spPr>
            <a:solidFill>
              <a:srgbClr val="4F81BD">
                <a:lumMod val="40000"/>
                <a:lumOff val="60000"/>
                <a:alpha val="61000"/>
              </a:srgbClr>
            </a:solidFill>
            <a:ln>
              <a:solidFill>
                <a:schemeClr val="accent1"/>
              </a:solidFill>
            </a:ln>
          </c:spPr>
          <c:invertIfNegative val="0"/>
          <c:cat>
            <c:strRef>
              <c:f>Sheet1!$F$40:$F$77</c:f>
              <c:strCache>
                <c:ptCount val="38"/>
                <c:pt idx="0">
                  <c:v>第141病日</c:v>
                </c:pt>
                <c:pt idx="1">
                  <c:v>第142病日</c:v>
                </c:pt>
                <c:pt idx="2">
                  <c:v>第143病日</c:v>
                </c:pt>
                <c:pt idx="3">
                  <c:v>第144病日</c:v>
                </c:pt>
                <c:pt idx="4">
                  <c:v>第145病日</c:v>
                </c:pt>
                <c:pt idx="5">
                  <c:v>第146病日</c:v>
                </c:pt>
                <c:pt idx="6">
                  <c:v>第147病日</c:v>
                </c:pt>
                <c:pt idx="7">
                  <c:v>第148病日</c:v>
                </c:pt>
                <c:pt idx="8">
                  <c:v>第149病日</c:v>
                </c:pt>
                <c:pt idx="9">
                  <c:v>第150病日</c:v>
                </c:pt>
                <c:pt idx="10">
                  <c:v>第151病日</c:v>
                </c:pt>
                <c:pt idx="11">
                  <c:v>第152病日</c:v>
                </c:pt>
                <c:pt idx="12">
                  <c:v>第153病日</c:v>
                </c:pt>
                <c:pt idx="13">
                  <c:v>第154病日</c:v>
                </c:pt>
                <c:pt idx="14">
                  <c:v>第155病日</c:v>
                </c:pt>
                <c:pt idx="15">
                  <c:v>第156病日</c:v>
                </c:pt>
                <c:pt idx="16">
                  <c:v>第157病日</c:v>
                </c:pt>
                <c:pt idx="17">
                  <c:v>第158病日</c:v>
                </c:pt>
                <c:pt idx="18">
                  <c:v>第159病日</c:v>
                </c:pt>
                <c:pt idx="19">
                  <c:v>第160病日</c:v>
                </c:pt>
                <c:pt idx="20">
                  <c:v>第161病日</c:v>
                </c:pt>
                <c:pt idx="21">
                  <c:v>第162病日</c:v>
                </c:pt>
                <c:pt idx="22">
                  <c:v>第163病日</c:v>
                </c:pt>
                <c:pt idx="23">
                  <c:v>第164病日</c:v>
                </c:pt>
                <c:pt idx="24">
                  <c:v>第165病日</c:v>
                </c:pt>
                <c:pt idx="25">
                  <c:v>第166病日</c:v>
                </c:pt>
                <c:pt idx="26">
                  <c:v>第167病日</c:v>
                </c:pt>
                <c:pt idx="27">
                  <c:v>第168病日</c:v>
                </c:pt>
                <c:pt idx="28">
                  <c:v>第169病日</c:v>
                </c:pt>
                <c:pt idx="29">
                  <c:v>第170病日</c:v>
                </c:pt>
                <c:pt idx="30">
                  <c:v>第171病日</c:v>
                </c:pt>
                <c:pt idx="31">
                  <c:v>第172病日</c:v>
                </c:pt>
                <c:pt idx="32">
                  <c:v>第173病日</c:v>
                </c:pt>
                <c:pt idx="33">
                  <c:v>第174病日</c:v>
                </c:pt>
                <c:pt idx="34">
                  <c:v>第175病日</c:v>
                </c:pt>
                <c:pt idx="35">
                  <c:v>第176病日</c:v>
                </c:pt>
                <c:pt idx="36">
                  <c:v>第177病日</c:v>
                </c:pt>
                <c:pt idx="37">
                  <c:v>第178病日</c:v>
                </c:pt>
              </c:strCache>
            </c:strRef>
          </c:cat>
          <c:val>
            <c:numRef>
              <c:f>Sheet1!$H$40:$H$77</c:f>
              <c:numCache>
                <c:formatCode>General</c:formatCode>
                <c:ptCount val="38"/>
                <c:pt idx="0">
                  <c:v>1076</c:v>
                </c:pt>
                <c:pt idx="1">
                  <c:v>974</c:v>
                </c:pt>
                <c:pt idx="2">
                  <c:v>1145</c:v>
                </c:pt>
                <c:pt idx="3">
                  <c:v>697</c:v>
                </c:pt>
                <c:pt idx="4">
                  <c:v>1294</c:v>
                </c:pt>
                <c:pt idx="5">
                  <c:v>809</c:v>
                </c:pt>
                <c:pt idx="6">
                  <c:v>804</c:v>
                </c:pt>
                <c:pt idx="7">
                  <c:v>531</c:v>
                </c:pt>
                <c:pt idx="8">
                  <c:v>463</c:v>
                </c:pt>
                <c:pt idx="9">
                  <c:v>464</c:v>
                </c:pt>
                <c:pt idx="10">
                  <c:v>733</c:v>
                </c:pt>
                <c:pt idx="11">
                  <c:v>956</c:v>
                </c:pt>
                <c:pt idx="12">
                  <c:v>920</c:v>
                </c:pt>
                <c:pt idx="13">
                  <c:v>1115</c:v>
                </c:pt>
                <c:pt idx="14">
                  <c:v>1246</c:v>
                </c:pt>
                <c:pt idx="15">
                  <c:v>1467</c:v>
                </c:pt>
                <c:pt idx="16">
                  <c:v>1354</c:v>
                </c:pt>
                <c:pt idx="17">
                  <c:v>1129</c:v>
                </c:pt>
                <c:pt idx="18">
                  <c:v>1039</c:v>
                </c:pt>
                <c:pt idx="19">
                  <c:v>916</c:v>
                </c:pt>
                <c:pt idx="20">
                  <c:v>1206</c:v>
                </c:pt>
                <c:pt idx="21">
                  <c:v>1446</c:v>
                </c:pt>
                <c:pt idx="22">
                  <c:v>1218</c:v>
                </c:pt>
                <c:pt idx="23">
                  <c:v>1045</c:v>
                </c:pt>
                <c:pt idx="24">
                  <c:v>1255</c:v>
                </c:pt>
                <c:pt idx="25">
                  <c:v>1218</c:v>
                </c:pt>
                <c:pt idx="26">
                  <c:v>1227</c:v>
                </c:pt>
                <c:pt idx="27">
                  <c:v>1105</c:v>
                </c:pt>
                <c:pt idx="28">
                  <c:v>1198</c:v>
                </c:pt>
                <c:pt idx="29">
                  <c:v>1056</c:v>
                </c:pt>
                <c:pt idx="30">
                  <c:v>1343</c:v>
                </c:pt>
                <c:pt idx="31">
                  <c:v>1290</c:v>
                </c:pt>
                <c:pt idx="32">
                  <c:v>1326</c:v>
                </c:pt>
                <c:pt idx="33">
                  <c:v>1086</c:v>
                </c:pt>
                <c:pt idx="34">
                  <c:v>1410</c:v>
                </c:pt>
                <c:pt idx="35">
                  <c:v>1377</c:v>
                </c:pt>
                <c:pt idx="36">
                  <c:v>1476</c:v>
                </c:pt>
                <c:pt idx="37">
                  <c:v>1441</c:v>
                </c:pt>
              </c:numCache>
            </c:numRef>
          </c:val>
        </c:ser>
        <c:dLbls>
          <c:showLegendKey val="0"/>
          <c:showVal val="0"/>
          <c:showCatName val="0"/>
          <c:showSerName val="0"/>
          <c:showPercent val="0"/>
          <c:showBubbleSize val="0"/>
        </c:dLbls>
        <c:gapWidth val="82"/>
        <c:axId val="98963840"/>
        <c:axId val="98965376"/>
      </c:barChart>
      <c:lineChart>
        <c:grouping val="standard"/>
        <c:varyColors val="0"/>
        <c:ser>
          <c:idx val="0"/>
          <c:order val="0"/>
          <c:tx>
            <c:strRef>
              <c:f>Sheet1!$G$39</c:f>
              <c:strCache>
                <c:ptCount val="1"/>
                <c:pt idx="0">
                  <c:v>体重</c:v>
                </c:pt>
              </c:strCache>
            </c:strRef>
          </c:tx>
          <c:cat>
            <c:strRef>
              <c:f>Sheet1!$F$40:$F$77</c:f>
              <c:strCache>
                <c:ptCount val="38"/>
                <c:pt idx="0">
                  <c:v>第141病日</c:v>
                </c:pt>
                <c:pt idx="1">
                  <c:v>第142病日</c:v>
                </c:pt>
                <c:pt idx="2">
                  <c:v>第143病日</c:v>
                </c:pt>
                <c:pt idx="3">
                  <c:v>第144病日</c:v>
                </c:pt>
                <c:pt idx="4">
                  <c:v>第145病日</c:v>
                </c:pt>
                <c:pt idx="5">
                  <c:v>第146病日</c:v>
                </c:pt>
                <c:pt idx="6">
                  <c:v>第147病日</c:v>
                </c:pt>
                <c:pt idx="7">
                  <c:v>第148病日</c:v>
                </c:pt>
                <c:pt idx="8">
                  <c:v>第149病日</c:v>
                </c:pt>
                <c:pt idx="9">
                  <c:v>第150病日</c:v>
                </c:pt>
                <c:pt idx="10">
                  <c:v>第151病日</c:v>
                </c:pt>
                <c:pt idx="11">
                  <c:v>第152病日</c:v>
                </c:pt>
                <c:pt idx="12">
                  <c:v>第153病日</c:v>
                </c:pt>
                <c:pt idx="13">
                  <c:v>第154病日</c:v>
                </c:pt>
                <c:pt idx="14">
                  <c:v>第155病日</c:v>
                </c:pt>
                <c:pt idx="15">
                  <c:v>第156病日</c:v>
                </c:pt>
                <c:pt idx="16">
                  <c:v>第157病日</c:v>
                </c:pt>
                <c:pt idx="17">
                  <c:v>第158病日</c:v>
                </c:pt>
                <c:pt idx="18">
                  <c:v>第159病日</c:v>
                </c:pt>
                <c:pt idx="19">
                  <c:v>第160病日</c:v>
                </c:pt>
                <c:pt idx="20">
                  <c:v>第161病日</c:v>
                </c:pt>
                <c:pt idx="21">
                  <c:v>第162病日</c:v>
                </c:pt>
                <c:pt idx="22">
                  <c:v>第163病日</c:v>
                </c:pt>
                <c:pt idx="23">
                  <c:v>第164病日</c:v>
                </c:pt>
                <c:pt idx="24">
                  <c:v>第165病日</c:v>
                </c:pt>
                <c:pt idx="25">
                  <c:v>第166病日</c:v>
                </c:pt>
                <c:pt idx="26">
                  <c:v>第167病日</c:v>
                </c:pt>
                <c:pt idx="27">
                  <c:v>第168病日</c:v>
                </c:pt>
                <c:pt idx="28">
                  <c:v>第169病日</c:v>
                </c:pt>
                <c:pt idx="29">
                  <c:v>第170病日</c:v>
                </c:pt>
                <c:pt idx="30">
                  <c:v>第171病日</c:v>
                </c:pt>
                <c:pt idx="31">
                  <c:v>第172病日</c:v>
                </c:pt>
                <c:pt idx="32">
                  <c:v>第173病日</c:v>
                </c:pt>
                <c:pt idx="33">
                  <c:v>第174病日</c:v>
                </c:pt>
                <c:pt idx="34">
                  <c:v>第175病日</c:v>
                </c:pt>
                <c:pt idx="35">
                  <c:v>第176病日</c:v>
                </c:pt>
                <c:pt idx="36">
                  <c:v>第177病日</c:v>
                </c:pt>
                <c:pt idx="37">
                  <c:v>第178病日</c:v>
                </c:pt>
              </c:strCache>
            </c:strRef>
          </c:cat>
          <c:val>
            <c:numRef>
              <c:f>Sheet1!$G$40:$G$77</c:f>
              <c:numCache>
                <c:formatCode>General</c:formatCode>
                <c:ptCount val="38"/>
                <c:pt idx="0">
                  <c:v>46.9</c:v>
                </c:pt>
                <c:pt idx="1">
                  <c:v>46.8</c:v>
                </c:pt>
                <c:pt idx="2">
                  <c:v>46.8</c:v>
                </c:pt>
                <c:pt idx="3">
                  <c:v>47.2</c:v>
                </c:pt>
                <c:pt idx="4">
                  <c:v>47.3</c:v>
                </c:pt>
                <c:pt idx="5">
                  <c:v>47.5</c:v>
                </c:pt>
                <c:pt idx="6">
                  <c:v>47.8</c:v>
                </c:pt>
                <c:pt idx="7">
                  <c:v>48.3</c:v>
                </c:pt>
                <c:pt idx="8">
                  <c:v>48.7</c:v>
                </c:pt>
                <c:pt idx="9">
                  <c:v>49.3</c:v>
                </c:pt>
                <c:pt idx="10">
                  <c:v>49.7</c:v>
                </c:pt>
                <c:pt idx="11">
                  <c:v>49.8</c:v>
                </c:pt>
                <c:pt idx="12">
                  <c:v>49.6</c:v>
                </c:pt>
                <c:pt idx="13">
                  <c:v>49.5</c:v>
                </c:pt>
                <c:pt idx="14">
                  <c:v>49.1</c:v>
                </c:pt>
                <c:pt idx="15">
                  <c:v>48.9</c:v>
                </c:pt>
                <c:pt idx="16">
                  <c:v>48.5</c:v>
                </c:pt>
                <c:pt idx="17">
                  <c:v>48.4</c:v>
                </c:pt>
                <c:pt idx="18">
                  <c:v>48.4</c:v>
                </c:pt>
                <c:pt idx="19">
                  <c:v>48.4</c:v>
                </c:pt>
                <c:pt idx="20">
                  <c:v>48.7</c:v>
                </c:pt>
                <c:pt idx="21">
                  <c:v>48.2</c:v>
                </c:pt>
                <c:pt idx="22">
                  <c:v>48.2</c:v>
                </c:pt>
                <c:pt idx="23">
                  <c:v>48.2</c:v>
                </c:pt>
                <c:pt idx="24">
                  <c:v>48.1</c:v>
                </c:pt>
                <c:pt idx="25">
                  <c:v>48</c:v>
                </c:pt>
                <c:pt idx="26">
                  <c:v>47.8</c:v>
                </c:pt>
                <c:pt idx="27">
                  <c:v>47.8</c:v>
                </c:pt>
                <c:pt idx="28">
                  <c:v>47.8</c:v>
                </c:pt>
                <c:pt idx="29">
                  <c:v>47.7</c:v>
                </c:pt>
                <c:pt idx="30">
                  <c:v>47.4</c:v>
                </c:pt>
                <c:pt idx="31">
                  <c:v>47.3</c:v>
                </c:pt>
                <c:pt idx="32">
                  <c:v>47.2</c:v>
                </c:pt>
                <c:pt idx="33">
                  <c:v>47.3</c:v>
                </c:pt>
                <c:pt idx="34">
                  <c:v>47.5</c:v>
                </c:pt>
                <c:pt idx="35">
                  <c:v>47.3</c:v>
                </c:pt>
                <c:pt idx="36">
                  <c:v>47.1</c:v>
                </c:pt>
                <c:pt idx="37">
                  <c:v>46.8</c:v>
                </c:pt>
              </c:numCache>
            </c:numRef>
          </c:val>
          <c:smooth val="0"/>
        </c:ser>
        <c:dLbls>
          <c:showLegendKey val="0"/>
          <c:showVal val="0"/>
          <c:showCatName val="0"/>
          <c:showSerName val="0"/>
          <c:showPercent val="0"/>
          <c:showBubbleSize val="0"/>
        </c:dLbls>
        <c:marker val="1"/>
        <c:smooth val="0"/>
        <c:axId val="98976896"/>
        <c:axId val="98966912"/>
      </c:lineChart>
      <c:catAx>
        <c:axId val="98963840"/>
        <c:scaling>
          <c:orientation val="minMax"/>
        </c:scaling>
        <c:delete val="0"/>
        <c:axPos val="b"/>
        <c:majorTickMark val="out"/>
        <c:minorTickMark val="none"/>
        <c:tickLblPos val="nextTo"/>
        <c:crossAx val="98965376"/>
        <c:crosses val="autoZero"/>
        <c:auto val="1"/>
        <c:lblAlgn val="ctr"/>
        <c:lblOffset val="100"/>
        <c:tickLblSkip val="7"/>
        <c:noMultiLvlLbl val="0"/>
      </c:catAx>
      <c:valAx>
        <c:axId val="98965376"/>
        <c:scaling>
          <c:orientation val="minMax"/>
        </c:scaling>
        <c:delete val="0"/>
        <c:axPos val="l"/>
        <c:majorGridlines/>
        <c:numFmt formatCode="General" sourceLinked="1"/>
        <c:majorTickMark val="out"/>
        <c:minorTickMark val="none"/>
        <c:tickLblPos val="nextTo"/>
        <c:crossAx val="98963840"/>
        <c:crosses val="autoZero"/>
        <c:crossBetween val="between"/>
      </c:valAx>
      <c:valAx>
        <c:axId val="98966912"/>
        <c:scaling>
          <c:orientation val="minMax"/>
        </c:scaling>
        <c:delete val="0"/>
        <c:axPos val="r"/>
        <c:numFmt formatCode="General" sourceLinked="1"/>
        <c:majorTickMark val="out"/>
        <c:minorTickMark val="none"/>
        <c:tickLblPos val="nextTo"/>
        <c:crossAx val="98976896"/>
        <c:crosses val="max"/>
        <c:crossBetween val="between"/>
      </c:valAx>
      <c:catAx>
        <c:axId val="98976896"/>
        <c:scaling>
          <c:orientation val="minMax"/>
        </c:scaling>
        <c:delete val="1"/>
        <c:axPos val="b"/>
        <c:majorTickMark val="out"/>
        <c:minorTickMark val="none"/>
        <c:tickLblPos val="none"/>
        <c:crossAx val="98966912"/>
        <c:crosses val="autoZero"/>
        <c:auto val="1"/>
        <c:lblAlgn val="ctr"/>
        <c:lblOffset val="100"/>
        <c:noMultiLvlLbl val="0"/>
      </c:catAx>
    </c:plotArea>
    <c:legend>
      <c:legendPos val="r"/>
      <c:layout>
        <c:manualLayout>
          <c:xMode val="edge"/>
          <c:yMode val="edge"/>
          <c:x val="5.92239746450876E-2"/>
          <c:y val="7.5800279011658506E-2"/>
          <c:w val="7.4428483018584998E-2"/>
          <c:h val="0.193992928832599"/>
        </c:manualLayout>
      </c:layout>
      <c:overlay val="1"/>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lineChart>
        <c:grouping val="standard"/>
        <c:varyColors val="0"/>
        <c:ser>
          <c:idx val="0"/>
          <c:order val="0"/>
          <c:tx>
            <c:strRef>
              <c:f>Sheet1!$I$39</c:f>
              <c:strCache>
                <c:ptCount val="1"/>
                <c:pt idx="0">
                  <c:v>sBP</c:v>
                </c:pt>
              </c:strCache>
            </c:strRef>
          </c:tx>
          <c:spPr>
            <a:ln>
              <a:solidFill>
                <a:srgbClr val="FF0000"/>
              </a:solidFill>
            </a:ln>
          </c:spPr>
          <c:marker>
            <c:spPr>
              <a:solidFill>
                <a:srgbClr val="FF0000"/>
              </a:solidFill>
              <a:ln>
                <a:solidFill>
                  <a:srgbClr val="FF0000"/>
                </a:solidFill>
              </a:ln>
            </c:spPr>
          </c:marker>
          <c:cat>
            <c:strRef>
              <c:f>Sheet1!$F$40:$F$77</c:f>
              <c:strCache>
                <c:ptCount val="38"/>
                <c:pt idx="0">
                  <c:v>第141病日</c:v>
                </c:pt>
                <c:pt idx="1">
                  <c:v>第142病日</c:v>
                </c:pt>
                <c:pt idx="2">
                  <c:v>第143病日</c:v>
                </c:pt>
                <c:pt idx="3">
                  <c:v>第144病日</c:v>
                </c:pt>
                <c:pt idx="4">
                  <c:v>第145病日</c:v>
                </c:pt>
                <c:pt idx="5">
                  <c:v>第146病日</c:v>
                </c:pt>
                <c:pt idx="6">
                  <c:v>第147病日</c:v>
                </c:pt>
                <c:pt idx="7">
                  <c:v>第148病日</c:v>
                </c:pt>
                <c:pt idx="8">
                  <c:v>第149病日</c:v>
                </c:pt>
                <c:pt idx="9">
                  <c:v>第150病日</c:v>
                </c:pt>
                <c:pt idx="10">
                  <c:v>第151病日</c:v>
                </c:pt>
                <c:pt idx="11">
                  <c:v>第152病日</c:v>
                </c:pt>
                <c:pt idx="12">
                  <c:v>第153病日</c:v>
                </c:pt>
                <c:pt idx="13">
                  <c:v>第154病日</c:v>
                </c:pt>
                <c:pt idx="14">
                  <c:v>第155病日</c:v>
                </c:pt>
                <c:pt idx="15">
                  <c:v>第156病日</c:v>
                </c:pt>
                <c:pt idx="16">
                  <c:v>第157病日</c:v>
                </c:pt>
                <c:pt idx="17">
                  <c:v>第158病日</c:v>
                </c:pt>
                <c:pt idx="18">
                  <c:v>第159病日</c:v>
                </c:pt>
                <c:pt idx="19">
                  <c:v>第160病日</c:v>
                </c:pt>
                <c:pt idx="20">
                  <c:v>第161病日</c:v>
                </c:pt>
                <c:pt idx="21">
                  <c:v>第162病日</c:v>
                </c:pt>
                <c:pt idx="22">
                  <c:v>第163病日</c:v>
                </c:pt>
                <c:pt idx="23">
                  <c:v>第164病日</c:v>
                </c:pt>
                <c:pt idx="24">
                  <c:v>第165病日</c:v>
                </c:pt>
                <c:pt idx="25">
                  <c:v>第166病日</c:v>
                </c:pt>
                <c:pt idx="26">
                  <c:v>第167病日</c:v>
                </c:pt>
                <c:pt idx="27">
                  <c:v>第168病日</c:v>
                </c:pt>
                <c:pt idx="28">
                  <c:v>第169病日</c:v>
                </c:pt>
                <c:pt idx="29">
                  <c:v>第170病日</c:v>
                </c:pt>
                <c:pt idx="30">
                  <c:v>第171病日</c:v>
                </c:pt>
                <c:pt idx="31">
                  <c:v>第172病日</c:v>
                </c:pt>
                <c:pt idx="32">
                  <c:v>第173病日</c:v>
                </c:pt>
                <c:pt idx="33">
                  <c:v>第174病日</c:v>
                </c:pt>
                <c:pt idx="34">
                  <c:v>第175病日</c:v>
                </c:pt>
                <c:pt idx="35">
                  <c:v>第176病日</c:v>
                </c:pt>
                <c:pt idx="36">
                  <c:v>第177病日</c:v>
                </c:pt>
                <c:pt idx="37">
                  <c:v>第178病日</c:v>
                </c:pt>
              </c:strCache>
            </c:strRef>
          </c:cat>
          <c:val>
            <c:numRef>
              <c:f>Sheet1!$I$40:$I$77</c:f>
              <c:numCache>
                <c:formatCode>General</c:formatCode>
                <c:ptCount val="38"/>
                <c:pt idx="0">
                  <c:v>86</c:v>
                </c:pt>
                <c:pt idx="2">
                  <c:v>76</c:v>
                </c:pt>
                <c:pt idx="4">
                  <c:v>78</c:v>
                </c:pt>
                <c:pt idx="6">
                  <c:v>74</c:v>
                </c:pt>
                <c:pt idx="8">
                  <c:v>74</c:v>
                </c:pt>
                <c:pt idx="11">
                  <c:v>75</c:v>
                </c:pt>
                <c:pt idx="13">
                  <c:v>76</c:v>
                </c:pt>
                <c:pt idx="15">
                  <c:v>78</c:v>
                </c:pt>
                <c:pt idx="16">
                  <c:v>80</c:v>
                </c:pt>
                <c:pt idx="17">
                  <c:v>84</c:v>
                </c:pt>
                <c:pt idx="18">
                  <c:v>82</c:v>
                </c:pt>
                <c:pt idx="19">
                  <c:v>87</c:v>
                </c:pt>
                <c:pt idx="20">
                  <c:v>90</c:v>
                </c:pt>
                <c:pt idx="21">
                  <c:v>92</c:v>
                </c:pt>
                <c:pt idx="22">
                  <c:v>91</c:v>
                </c:pt>
                <c:pt idx="23">
                  <c:v>97</c:v>
                </c:pt>
                <c:pt idx="24">
                  <c:v>86</c:v>
                </c:pt>
                <c:pt idx="25">
                  <c:v>96</c:v>
                </c:pt>
                <c:pt idx="26">
                  <c:v>90</c:v>
                </c:pt>
                <c:pt idx="27">
                  <c:v>88</c:v>
                </c:pt>
                <c:pt idx="28">
                  <c:v>90</c:v>
                </c:pt>
                <c:pt idx="29">
                  <c:v>97</c:v>
                </c:pt>
                <c:pt idx="30">
                  <c:v>88</c:v>
                </c:pt>
                <c:pt idx="31">
                  <c:v>82</c:v>
                </c:pt>
                <c:pt idx="32">
                  <c:v>90</c:v>
                </c:pt>
                <c:pt idx="33">
                  <c:v>85</c:v>
                </c:pt>
                <c:pt idx="34">
                  <c:v>93</c:v>
                </c:pt>
                <c:pt idx="35">
                  <c:v>92</c:v>
                </c:pt>
                <c:pt idx="36">
                  <c:v>92</c:v>
                </c:pt>
              </c:numCache>
            </c:numRef>
          </c:val>
          <c:smooth val="0"/>
        </c:ser>
        <c:dLbls>
          <c:showLegendKey val="0"/>
          <c:showVal val="0"/>
          <c:showCatName val="0"/>
          <c:showSerName val="0"/>
          <c:showPercent val="0"/>
          <c:showBubbleSize val="0"/>
        </c:dLbls>
        <c:marker val="1"/>
        <c:smooth val="0"/>
        <c:axId val="99000704"/>
        <c:axId val="99002624"/>
      </c:lineChart>
      <c:catAx>
        <c:axId val="99000704"/>
        <c:scaling>
          <c:orientation val="minMax"/>
        </c:scaling>
        <c:delete val="1"/>
        <c:axPos val="b"/>
        <c:majorTickMark val="out"/>
        <c:minorTickMark val="none"/>
        <c:tickLblPos val="none"/>
        <c:crossAx val="99002624"/>
        <c:crosses val="autoZero"/>
        <c:auto val="1"/>
        <c:lblAlgn val="ctr"/>
        <c:lblOffset val="100"/>
        <c:noMultiLvlLbl val="0"/>
      </c:catAx>
      <c:valAx>
        <c:axId val="99002624"/>
        <c:scaling>
          <c:orientation val="minMax"/>
        </c:scaling>
        <c:delete val="1"/>
        <c:axPos val="l"/>
        <c:numFmt formatCode="General" sourceLinked="1"/>
        <c:majorTickMark val="out"/>
        <c:minorTickMark val="none"/>
        <c:tickLblPos val="none"/>
        <c:crossAx val="99000704"/>
        <c:crosses val="autoZero"/>
        <c:crossBetween val="between"/>
      </c:valAx>
      <c:spPr>
        <a:noFill/>
      </c:spPr>
    </c:plotArea>
    <c:legend>
      <c:legendPos val="r"/>
      <c:layout>
        <c:manualLayout>
          <c:xMode val="edge"/>
          <c:yMode val="edge"/>
          <c:x val="0.14150948680772199"/>
          <c:y val="6.2010521885522002E-2"/>
          <c:w val="8.3628779808779405E-2"/>
          <c:h val="0.11802370310526999"/>
        </c:manualLayout>
      </c:layout>
      <c:overlay val="0"/>
    </c:legend>
    <c:plotVisOnly val="1"/>
    <c:dispBlanksAs val="span"/>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1"/>
          <c:tx>
            <c:strRef>
              <c:f>Sheet1!$H$39</c:f>
              <c:strCache>
                <c:ptCount val="1"/>
                <c:pt idx="0">
                  <c:v>尿量</c:v>
                </c:pt>
              </c:strCache>
            </c:strRef>
          </c:tx>
          <c:spPr>
            <a:solidFill>
              <a:srgbClr val="4F81BD">
                <a:lumMod val="40000"/>
                <a:lumOff val="60000"/>
                <a:alpha val="61000"/>
              </a:srgbClr>
            </a:solidFill>
            <a:ln>
              <a:solidFill>
                <a:schemeClr val="accent1"/>
              </a:solidFill>
            </a:ln>
          </c:spPr>
          <c:invertIfNegative val="0"/>
          <c:cat>
            <c:strRef>
              <c:f>Sheet1!$F$40:$F$77</c:f>
              <c:strCache>
                <c:ptCount val="38"/>
                <c:pt idx="0">
                  <c:v>第141病日</c:v>
                </c:pt>
                <c:pt idx="1">
                  <c:v>第142病日</c:v>
                </c:pt>
                <c:pt idx="2">
                  <c:v>第143病日</c:v>
                </c:pt>
                <c:pt idx="3">
                  <c:v>第144病日</c:v>
                </c:pt>
                <c:pt idx="4">
                  <c:v>第145病日</c:v>
                </c:pt>
                <c:pt idx="5">
                  <c:v>第146病日</c:v>
                </c:pt>
                <c:pt idx="6">
                  <c:v>第147病日</c:v>
                </c:pt>
                <c:pt idx="7">
                  <c:v>第148病日</c:v>
                </c:pt>
                <c:pt idx="8">
                  <c:v>第149病日</c:v>
                </c:pt>
                <c:pt idx="9">
                  <c:v>第150病日</c:v>
                </c:pt>
                <c:pt idx="10">
                  <c:v>第151病日</c:v>
                </c:pt>
                <c:pt idx="11">
                  <c:v>第152病日</c:v>
                </c:pt>
                <c:pt idx="12">
                  <c:v>第153病日</c:v>
                </c:pt>
                <c:pt idx="13">
                  <c:v>第154病日</c:v>
                </c:pt>
                <c:pt idx="14">
                  <c:v>第155病日</c:v>
                </c:pt>
                <c:pt idx="15">
                  <c:v>第156病日</c:v>
                </c:pt>
                <c:pt idx="16">
                  <c:v>第157病日</c:v>
                </c:pt>
                <c:pt idx="17">
                  <c:v>第158病日</c:v>
                </c:pt>
                <c:pt idx="18">
                  <c:v>第159病日</c:v>
                </c:pt>
                <c:pt idx="19">
                  <c:v>第160病日</c:v>
                </c:pt>
                <c:pt idx="20">
                  <c:v>第161病日</c:v>
                </c:pt>
                <c:pt idx="21">
                  <c:v>第162病日</c:v>
                </c:pt>
                <c:pt idx="22">
                  <c:v>第163病日</c:v>
                </c:pt>
                <c:pt idx="23">
                  <c:v>第164病日</c:v>
                </c:pt>
                <c:pt idx="24">
                  <c:v>第165病日</c:v>
                </c:pt>
                <c:pt idx="25">
                  <c:v>第166病日</c:v>
                </c:pt>
                <c:pt idx="26">
                  <c:v>第167病日</c:v>
                </c:pt>
                <c:pt idx="27">
                  <c:v>第168病日</c:v>
                </c:pt>
                <c:pt idx="28">
                  <c:v>第169病日</c:v>
                </c:pt>
                <c:pt idx="29">
                  <c:v>第170病日</c:v>
                </c:pt>
                <c:pt idx="30">
                  <c:v>第171病日</c:v>
                </c:pt>
                <c:pt idx="31">
                  <c:v>第172病日</c:v>
                </c:pt>
                <c:pt idx="32">
                  <c:v>第173病日</c:v>
                </c:pt>
                <c:pt idx="33">
                  <c:v>第174病日</c:v>
                </c:pt>
                <c:pt idx="34">
                  <c:v>第175病日</c:v>
                </c:pt>
                <c:pt idx="35">
                  <c:v>第176病日</c:v>
                </c:pt>
                <c:pt idx="36">
                  <c:v>第177病日</c:v>
                </c:pt>
                <c:pt idx="37">
                  <c:v>第178病日</c:v>
                </c:pt>
              </c:strCache>
            </c:strRef>
          </c:cat>
          <c:val>
            <c:numRef>
              <c:f>Sheet1!$H$40:$H$77</c:f>
              <c:numCache>
                <c:formatCode>General</c:formatCode>
                <c:ptCount val="38"/>
                <c:pt idx="0">
                  <c:v>1076</c:v>
                </c:pt>
                <c:pt idx="1">
                  <c:v>974</c:v>
                </c:pt>
                <c:pt idx="2">
                  <c:v>1145</c:v>
                </c:pt>
                <c:pt idx="3">
                  <c:v>697</c:v>
                </c:pt>
                <c:pt idx="4">
                  <c:v>1294</c:v>
                </c:pt>
                <c:pt idx="5">
                  <c:v>809</c:v>
                </c:pt>
                <c:pt idx="6">
                  <c:v>804</c:v>
                </c:pt>
                <c:pt idx="7">
                  <c:v>531</c:v>
                </c:pt>
                <c:pt idx="8">
                  <c:v>463</c:v>
                </c:pt>
                <c:pt idx="9">
                  <c:v>464</c:v>
                </c:pt>
                <c:pt idx="10">
                  <c:v>733</c:v>
                </c:pt>
                <c:pt idx="11">
                  <c:v>956</c:v>
                </c:pt>
                <c:pt idx="12">
                  <c:v>920</c:v>
                </c:pt>
                <c:pt idx="13">
                  <c:v>1115</c:v>
                </c:pt>
                <c:pt idx="14">
                  <c:v>1246</c:v>
                </c:pt>
                <c:pt idx="15">
                  <c:v>1467</c:v>
                </c:pt>
                <c:pt idx="16">
                  <c:v>1354</c:v>
                </c:pt>
                <c:pt idx="17">
                  <c:v>1129</c:v>
                </c:pt>
                <c:pt idx="18">
                  <c:v>1039</c:v>
                </c:pt>
                <c:pt idx="19">
                  <c:v>916</c:v>
                </c:pt>
                <c:pt idx="20">
                  <c:v>1206</c:v>
                </c:pt>
                <c:pt idx="21">
                  <c:v>1446</c:v>
                </c:pt>
                <c:pt idx="22">
                  <c:v>1218</c:v>
                </c:pt>
                <c:pt idx="23">
                  <c:v>1045</c:v>
                </c:pt>
                <c:pt idx="24">
                  <c:v>1255</c:v>
                </c:pt>
                <c:pt idx="25">
                  <c:v>1218</c:v>
                </c:pt>
                <c:pt idx="26">
                  <c:v>1227</c:v>
                </c:pt>
                <c:pt idx="27">
                  <c:v>1105</c:v>
                </c:pt>
                <c:pt idx="28">
                  <c:v>1198</c:v>
                </c:pt>
                <c:pt idx="29">
                  <c:v>1056</c:v>
                </c:pt>
                <c:pt idx="30">
                  <c:v>1343</c:v>
                </c:pt>
                <c:pt idx="31">
                  <c:v>1290</c:v>
                </c:pt>
                <c:pt idx="32">
                  <c:v>1326</c:v>
                </c:pt>
                <c:pt idx="33">
                  <c:v>1086</c:v>
                </c:pt>
                <c:pt idx="34">
                  <c:v>1410</c:v>
                </c:pt>
                <c:pt idx="35">
                  <c:v>1377</c:v>
                </c:pt>
                <c:pt idx="36">
                  <c:v>1476</c:v>
                </c:pt>
                <c:pt idx="37">
                  <c:v>1441</c:v>
                </c:pt>
              </c:numCache>
            </c:numRef>
          </c:val>
        </c:ser>
        <c:dLbls>
          <c:showLegendKey val="0"/>
          <c:showVal val="0"/>
          <c:showCatName val="0"/>
          <c:showSerName val="0"/>
          <c:showPercent val="0"/>
          <c:showBubbleSize val="0"/>
        </c:dLbls>
        <c:gapWidth val="82"/>
        <c:axId val="98638080"/>
        <c:axId val="98639872"/>
      </c:barChart>
      <c:lineChart>
        <c:grouping val="standard"/>
        <c:varyColors val="0"/>
        <c:ser>
          <c:idx val="0"/>
          <c:order val="0"/>
          <c:tx>
            <c:strRef>
              <c:f>Sheet1!$G$39</c:f>
              <c:strCache>
                <c:ptCount val="1"/>
                <c:pt idx="0">
                  <c:v>体重</c:v>
                </c:pt>
              </c:strCache>
            </c:strRef>
          </c:tx>
          <c:cat>
            <c:strRef>
              <c:f>Sheet1!$F$40:$F$77</c:f>
              <c:strCache>
                <c:ptCount val="38"/>
                <c:pt idx="0">
                  <c:v>第141病日</c:v>
                </c:pt>
                <c:pt idx="1">
                  <c:v>第142病日</c:v>
                </c:pt>
                <c:pt idx="2">
                  <c:v>第143病日</c:v>
                </c:pt>
                <c:pt idx="3">
                  <c:v>第144病日</c:v>
                </c:pt>
                <c:pt idx="4">
                  <c:v>第145病日</c:v>
                </c:pt>
                <c:pt idx="5">
                  <c:v>第146病日</c:v>
                </c:pt>
                <c:pt idx="6">
                  <c:v>第147病日</c:v>
                </c:pt>
                <c:pt idx="7">
                  <c:v>第148病日</c:v>
                </c:pt>
                <c:pt idx="8">
                  <c:v>第149病日</c:v>
                </c:pt>
                <c:pt idx="9">
                  <c:v>第150病日</c:v>
                </c:pt>
                <c:pt idx="10">
                  <c:v>第151病日</c:v>
                </c:pt>
                <c:pt idx="11">
                  <c:v>第152病日</c:v>
                </c:pt>
                <c:pt idx="12">
                  <c:v>第153病日</c:v>
                </c:pt>
                <c:pt idx="13">
                  <c:v>第154病日</c:v>
                </c:pt>
                <c:pt idx="14">
                  <c:v>第155病日</c:v>
                </c:pt>
                <c:pt idx="15">
                  <c:v>第156病日</c:v>
                </c:pt>
                <c:pt idx="16">
                  <c:v>第157病日</c:v>
                </c:pt>
                <c:pt idx="17">
                  <c:v>第158病日</c:v>
                </c:pt>
                <c:pt idx="18">
                  <c:v>第159病日</c:v>
                </c:pt>
                <c:pt idx="19">
                  <c:v>第160病日</c:v>
                </c:pt>
                <c:pt idx="20">
                  <c:v>第161病日</c:v>
                </c:pt>
                <c:pt idx="21">
                  <c:v>第162病日</c:v>
                </c:pt>
                <c:pt idx="22">
                  <c:v>第163病日</c:v>
                </c:pt>
                <c:pt idx="23">
                  <c:v>第164病日</c:v>
                </c:pt>
                <c:pt idx="24">
                  <c:v>第165病日</c:v>
                </c:pt>
                <c:pt idx="25">
                  <c:v>第166病日</c:v>
                </c:pt>
                <c:pt idx="26">
                  <c:v>第167病日</c:v>
                </c:pt>
                <c:pt idx="27">
                  <c:v>第168病日</c:v>
                </c:pt>
                <c:pt idx="28">
                  <c:v>第169病日</c:v>
                </c:pt>
                <c:pt idx="29">
                  <c:v>第170病日</c:v>
                </c:pt>
                <c:pt idx="30">
                  <c:v>第171病日</c:v>
                </c:pt>
                <c:pt idx="31">
                  <c:v>第172病日</c:v>
                </c:pt>
                <c:pt idx="32">
                  <c:v>第173病日</c:v>
                </c:pt>
                <c:pt idx="33">
                  <c:v>第174病日</c:v>
                </c:pt>
                <c:pt idx="34">
                  <c:v>第175病日</c:v>
                </c:pt>
                <c:pt idx="35">
                  <c:v>第176病日</c:v>
                </c:pt>
                <c:pt idx="36">
                  <c:v>第177病日</c:v>
                </c:pt>
                <c:pt idx="37">
                  <c:v>第178病日</c:v>
                </c:pt>
              </c:strCache>
            </c:strRef>
          </c:cat>
          <c:val>
            <c:numRef>
              <c:f>Sheet1!$G$40:$G$77</c:f>
              <c:numCache>
                <c:formatCode>General</c:formatCode>
                <c:ptCount val="38"/>
                <c:pt idx="0">
                  <c:v>46.9</c:v>
                </c:pt>
                <c:pt idx="1">
                  <c:v>46.8</c:v>
                </c:pt>
                <c:pt idx="2">
                  <c:v>46.8</c:v>
                </c:pt>
                <c:pt idx="3">
                  <c:v>47.2</c:v>
                </c:pt>
                <c:pt idx="4">
                  <c:v>47.3</c:v>
                </c:pt>
                <c:pt idx="5">
                  <c:v>47.5</c:v>
                </c:pt>
                <c:pt idx="6">
                  <c:v>47.8</c:v>
                </c:pt>
                <c:pt idx="7">
                  <c:v>48.3</c:v>
                </c:pt>
                <c:pt idx="8">
                  <c:v>48.7</c:v>
                </c:pt>
                <c:pt idx="9">
                  <c:v>49.3</c:v>
                </c:pt>
                <c:pt idx="10">
                  <c:v>49.7</c:v>
                </c:pt>
                <c:pt idx="11">
                  <c:v>49.8</c:v>
                </c:pt>
                <c:pt idx="12">
                  <c:v>49.6</c:v>
                </c:pt>
                <c:pt idx="13">
                  <c:v>49.5</c:v>
                </c:pt>
                <c:pt idx="14">
                  <c:v>49.1</c:v>
                </c:pt>
                <c:pt idx="15">
                  <c:v>48.9</c:v>
                </c:pt>
                <c:pt idx="16">
                  <c:v>48.5</c:v>
                </c:pt>
                <c:pt idx="17">
                  <c:v>48.4</c:v>
                </c:pt>
                <c:pt idx="18">
                  <c:v>48.4</c:v>
                </c:pt>
                <c:pt idx="19">
                  <c:v>48.4</c:v>
                </c:pt>
                <c:pt idx="20">
                  <c:v>48.7</c:v>
                </c:pt>
                <c:pt idx="21">
                  <c:v>48.2</c:v>
                </c:pt>
                <c:pt idx="22">
                  <c:v>48.2</c:v>
                </c:pt>
                <c:pt idx="23">
                  <c:v>48.2</c:v>
                </c:pt>
                <c:pt idx="24">
                  <c:v>48.1</c:v>
                </c:pt>
                <c:pt idx="25">
                  <c:v>48</c:v>
                </c:pt>
                <c:pt idx="26">
                  <c:v>47.8</c:v>
                </c:pt>
                <c:pt idx="27">
                  <c:v>47.8</c:v>
                </c:pt>
                <c:pt idx="28">
                  <c:v>47.8</c:v>
                </c:pt>
                <c:pt idx="29">
                  <c:v>47.7</c:v>
                </c:pt>
                <c:pt idx="30">
                  <c:v>47.4</c:v>
                </c:pt>
                <c:pt idx="31">
                  <c:v>47.3</c:v>
                </c:pt>
                <c:pt idx="32">
                  <c:v>47.2</c:v>
                </c:pt>
                <c:pt idx="33">
                  <c:v>47.3</c:v>
                </c:pt>
                <c:pt idx="34">
                  <c:v>47.5</c:v>
                </c:pt>
                <c:pt idx="35">
                  <c:v>47.3</c:v>
                </c:pt>
                <c:pt idx="36">
                  <c:v>47.1</c:v>
                </c:pt>
                <c:pt idx="37">
                  <c:v>46.8</c:v>
                </c:pt>
              </c:numCache>
            </c:numRef>
          </c:val>
          <c:smooth val="0"/>
        </c:ser>
        <c:dLbls>
          <c:showLegendKey val="0"/>
          <c:showVal val="0"/>
          <c:showCatName val="0"/>
          <c:showSerName val="0"/>
          <c:showPercent val="0"/>
          <c:showBubbleSize val="0"/>
        </c:dLbls>
        <c:marker val="1"/>
        <c:smooth val="0"/>
        <c:axId val="98642944"/>
        <c:axId val="98641408"/>
      </c:lineChart>
      <c:catAx>
        <c:axId val="98638080"/>
        <c:scaling>
          <c:orientation val="minMax"/>
        </c:scaling>
        <c:delete val="0"/>
        <c:axPos val="b"/>
        <c:majorTickMark val="out"/>
        <c:minorTickMark val="none"/>
        <c:tickLblPos val="nextTo"/>
        <c:crossAx val="98639872"/>
        <c:crosses val="autoZero"/>
        <c:auto val="1"/>
        <c:lblAlgn val="ctr"/>
        <c:lblOffset val="100"/>
        <c:tickLblSkip val="7"/>
        <c:noMultiLvlLbl val="0"/>
      </c:catAx>
      <c:valAx>
        <c:axId val="98639872"/>
        <c:scaling>
          <c:orientation val="minMax"/>
        </c:scaling>
        <c:delete val="0"/>
        <c:axPos val="l"/>
        <c:majorGridlines/>
        <c:numFmt formatCode="General" sourceLinked="1"/>
        <c:majorTickMark val="out"/>
        <c:minorTickMark val="none"/>
        <c:tickLblPos val="nextTo"/>
        <c:crossAx val="98638080"/>
        <c:crosses val="autoZero"/>
        <c:crossBetween val="between"/>
      </c:valAx>
      <c:valAx>
        <c:axId val="98641408"/>
        <c:scaling>
          <c:orientation val="minMax"/>
        </c:scaling>
        <c:delete val="0"/>
        <c:axPos val="r"/>
        <c:numFmt formatCode="General" sourceLinked="1"/>
        <c:majorTickMark val="out"/>
        <c:minorTickMark val="none"/>
        <c:tickLblPos val="nextTo"/>
        <c:crossAx val="98642944"/>
        <c:crosses val="max"/>
        <c:crossBetween val="between"/>
      </c:valAx>
      <c:catAx>
        <c:axId val="98642944"/>
        <c:scaling>
          <c:orientation val="minMax"/>
        </c:scaling>
        <c:delete val="1"/>
        <c:axPos val="b"/>
        <c:majorTickMark val="out"/>
        <c:minorTickMark val="none"/>
        <c:tickLblPos val="none"/>
        <c:crossAx val="98641408"/>
        <c:crosses val="autoZero"/>
        <c:auto val="1"/>
        <c:lblAlgn val="ctr"/>
        <c:lblOffset val="100"/>
        <c:noMultiLvlLbl val="0"/>
      </c:catAx>
    </c:plotArea>
    <c:legend>
      <c:legendPos val="r"/>
      <c:layout>
        <c:manualLayout>
          <c:xMode val="edge"/>
          <c:yMode val="edge"/>
          <c:x val="5.92239746450876E-2"/>
          <c:y val="7.5800279011658506E-2"/>
          <c:w val="7.4428483018584998E-2"/>
          <c:h val="0.193992928832599"/>
        </c:manualLayout>
      </c:layout>
      <c:overlay val="1"/>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lineChart>
        <c:grouping val="standard"/>
        <c:varyColors val="0"/>
        <c:ser>
          <c:idx val="0"/>
          <c:order val="0"/>
          <c:tx>
            <c:strRef>
              <c:f>Sheet1!$I$39</c:f>
              <c:strCache>
                <c:ptCount val="1"/>
                <c:pt idx="0">
                  <c:v>sBP</c:v>
                </c:pt>
              </c:strCache>
            </c:strRef>
          </c:tx>
          <c:spPr>
            <a:ln>
              <a:solidFill>
                <a:srgbClr val="FF0000"/>
              </a:solidFill>
            </a:ln>
          </c:spPr>
          <c:marker>
            <c:spPr>
              <a:solidFill>
                <a:srgbClr val="FF0000"/>
              </a:solidFill>
              <a:ln>
                <a:solidFill>
                  <a:srgbClr val="FF0000"/>
                </a:solidFill>
              </a:ln>
            </c:spPr>
          </c:marker>
          <c:cat>
            <c:strRef>
              <c:f>Sheet1!$F$40:$F$77</c:f>
              <c:strCache>
                <c:ptCount val="38"/>
                <c:pt idx="0">
                  <c:v>第141病日</c:v>
                </c:pt>
                <c:pt idx="1">
                  <c:v>第142病日</c:v>
                </c:pt>
                <c:pt idx="2">
                  <c:v>第143病日</c:v>
                </c:pt>
                <c:pt idx="3">
                  <c:v>第144病日</c:v>
                </c:pt>
                <c:pt idx="4">
                  <c:v>第145病日</c:v>
                </c:pt>
                <c:pt idx="5">
                  <c:v>第146病日</c:v>
                </c:pt>
                <c:pt idx="6">
                  <c:v>第147病日</c:v>
                </c:pt>
                <c:pt idx="7">
                  <c:v>第148病日</c:v>
                </c:pt>
                <c:pt idx="8">
                  <c:v>第149病日</c:v>
                </c:pt>
                <c:pt idx="9">
                  <c:v>第150病日</c:v>
                </c:pt>
                <c:pt idx="10">
                  <c:v>第151病日</c:v>
                </c:pt>
                <c:pt idx="11">
                  <c:v>第152病日</c:v>
                </c:pt>
                <c:pt idx="12">
                  <c:v>第153病日</c:v>
                </c:pt>
                <c:pt idx="13">
                  <c:v>第154病日</c:v>
                </c:pt>
                <c:pt idx="14">
                  <c:v>第155病日</c:v>
                </c:pt>
                <c:pt idx="15">
                  <c:v>第156病日</c:v>
                </c:pt>
                <c:pt idx="16">
                  <c:v>第157病日</c:v>
                </c:pt>
                <c:pt idx="17">
                  <c:v>第158病日</c:v>
                </c:pt>
                <c:pt idx="18">
                  <c:v>第159病日</c:v>
                </c:pt>
                <c:pt idx="19">
                  <c:v>第160病日</c:v>
                </c:pt>
                <c:pt idx="20">
                  <c:v>第161病日</c:v>
                </c:pt>
                <c:pt idx="21">
                  <c:v>第162病日</c:v>
                </c:pt>
                <c:pt idx="22">
                  <c:v>第163病日</c:v>
                </c:pt>
                <c:pt idx="23">
                  <c:v>第164病日</c:v>
                </c:pt>
                <c:pt idx="24">
                  <c:v>第165病日</c:v>
                </c:pt>
                <c:pt idx="25">
                  <c:v>第166病日</c:v>
                </c:pt>
                <c:pt idx="26">
                  <c:v>第167病日</c:v>
                </c:pt>
                <c:pt idx="27">
                  <c:v>第168病日</c:v>
                </c:pt>
                <c:pt idx="28">
                  <c:v>第169病日</c:v>
                </c:pt>
                <c:pt idx="29">
                  <c:v>第170病日</c:v>
                </c:pt>
                <c:pt idx="30">
                  <c:v>第171病日</c:v>
                </c:pt>
                <c:pt idx="31">
                  <c:v>第172病日</c:v>
                </c:pt>
                <c:pt idx="32">
                  <c:v>第173病日</c:v>
                </c:pt>
                <c:pt idx="33">
                  <c:v>第174病日</c:v>
                </c:pt>
                <c:pt idx="34">
                  <c:v>第175病日</c:v>
                </c:pt>
                <c:pt idx="35">
                  <c:v>第176病日</c:v>
                </c:pt>
                <c:pt idx="36">
                  <c:v>第177病日</c:v>
                </c:pt>
                <c:pt idx="37">
                  <c:v>第178病日</c:v>
                </c:pt>
              </c:strCache>
            </c:strRef>
          </c:cat>
          <c:val>
            <c:numRef>
              <c:f>Sheet1!$I$40:$I$77</c:f>
              <c:numCache>
                <c:formatCode>General</c:formatCode>
                <c:ptCount val="38"/>
                <c:pt idx="0">
                  <c:v>86</c:v>
                </c:pt>
                <c:pt idx="2">
                  <c:v>76</c:v>
                </c:pt>
                <c:pt idx="4">
                  <c:v>78</c:v>
                </c:pt>
                <c:pt idx="6">
                  <c:v>74</c:v>
                </c:pt>
                <c:pt idx="8">
                  <c:v>74</c:v>
                </c:pt>
                <c:pt idx="11">
                  <c:v>75</c:v>
                </c:pt>
                <c:pt idx="13">
                  <c:v>76</c:v>
                </c:pt>
                <c:pt idx="15">
                  <c:v>78</c:v>
                </c:pt>
                <c:pt idx="16">
                  <c:v>80</c:v>
                </c:pt>
                <c:pt idx="17">
                  <c:v>84</c:v>
                </c:pt>
                <c:pt idx="18">
                  <c:v>82</c:v>
                </c:pt>
                <c:pt idx="19">
                  <c:v>87</c:v>
                </c:pt>
                <c:pt idx="20">
                  <c:v>90</c:v>
                </c:pt>
                <c:pt idx="21">
                  <c:v>92</c:v>
                </c:pt>
                <c:pt idx="22">
                  <c:v>91</c:v>
                </c:pt>
                <c:pt idx="23">
                  <c:v>97</c:v>
                </c:pt>
                <c:pt idx="24">
                  <c:v>86</c:v>
                </c:pt>
                <c:pt idx="25">
                  <c:v>96</c:v>
                </c:pt>
                <c:pt idx="26">
                  <c:v>90</c:v>
                </c:pt>
                <c:pt idx="27">
                  <c:v>88</c:v>
                </c:pt>
                <c:pt idx="28">
                  <c:v>90</c:v>
                </c:pt>
                <c:pt idx="29">
                  <c:v>97</c:v>
                </c:pt>
                <c:pt idx="30">
                  <c:v>88</c:v>
                </c:pt>
                <c:pt idx="31">
                  <c:v>82</c:v>
                </c:pt>
                <c:pt idx="32">
                  <c:v>90</c:v>
                </c:pt>
                <c:pt idx="33">
                  <c:v>85</c:v>
                </c:pt>
                <c:pt idx="34">
                  <c:v>93</c:v>
                </c:pt>
                <c:pt idx="35">
                  <c:v>92</c:v>
                </c:pt>
                <c:pt idx="36">
                  <c:v>92</c:v>
                </c:pt>
              </c:numCache>
            </c:numRef>
          </c:val>
          <c:smooth val="0"/>
        </c:ser>
        <c:dLbls>
          <c:showLegendKey val="0"/>
          <c:showVal val="0"/>
          <c:showCatName val="0"/>
          <c:showSerName val="0"/>
          <c:showPercent val="0"/>
          <c:showBubbleSize val="0"/>
        </c:dLbls>
        <c:marker val="1"/>
        <c:smooth val="0"/>
        <c:axId val="98683136"/>
        <c:axId val="98685312"/>
      </c:lineChart>
      <c:catAx>
        <c:axId val="98683136"/>
        <c:scaling>
          <c:orientation val="minMax"/>
        </c:scaling>
        <c:delete val="1"/>
        <c:axPos val="b"/>
        <c:majorTickMark val="out"/>
        <c:minorTickMark val="none"/>
        <c:tickLblPos val="none"/>
        <c:crossAx val="98685312"/>
        <c:crosses val="autoZero"/>
        <c:auto val="1"/>
        <c:lblAlgn val="ctr"/>
        <c:lblOffset val="100"/>
        <c:noMultiLvlLbl val="0"/>
      </c:catAx>
      <c:valAx>
        <c:axId val="98685312"/>
        <c:scaling>
          <c:orientation val="minMax"/>
        </c:scaling>
        <c:delete val="1"/>
        <c:axPos val="l"/>
        <c:numFmt formatCode="General" sourceLinked="1"/>
        <c:majorTickMark val="out"/>
        <c:minorTickMark val="none"/>
        <c:tickLblPos val="none"/>
        <c:crossAx val="98683136"/>
        <c:crosses val="autoZero"/>
        <c:crossBetween val="between"/>
      </c:valAx>
      <c:spPr>
        <a:noFill/>
      </c:spPr>
    </c:plotArea>
    <c:legend>
      <c:legendPos val="r"/>
      <c:layout>
        <c:manualLayout>
          <c:xMode val="edge"/>
          <c:yMode val="edge"/>
          <c:x val="0.14150948680772199"/>
          <c:y val="6.2010521885522002E-2"/>
          <c:w val="6.5843693771810693E-2"/>
          <c:h val="0.11802370310526999"/>
        </c:manualLayout>
      </c:layout>
      <c:overlay val="0"/>
    </c:legend>
    <c:plotVisOnly val="1"/>
    <c:dispBlanksAs val="span"/>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17FE5A-5B6F-4BE7-A756-956270F93571}" type="datetimeFigureOut">
              <a:rPr kumimoji="1" lang="ja-JP" altLang="en-US" smtClean="0"/>
              <a:pPr/>
              <a:t>2015/3/4</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D8E23A-E4E9-4122-88BC-B2DCA5E04AA7}" type="slidenum">
              <a:rPr kumimoji="1" lang="ja-JP" altLang="en-US" smtClean="0"/>
              <a:pPr/>
              <a:t>‹#›</a:t>
            </a:fld>
            <a:endParaRPr kumimoji="1" lang="ja-JP" altLang="en-US"/>
          </a:p>
        </p:txBody>
      </p:sp>
    </p:spTree>
    <p:extLst>
      <p:ext uri="{BB962C8B-B14F-4D97-AF65-F5344CB8AC3E}">
        <p14:creationId xmlns:p14="http://schemas.microsoft.com/office/powerpoint/2010/main" val="19322335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dirty="0" smtClean="0"/>
              <a:t>今までに数回、心不全にて近医で入院加療歴あり。心機能低下の原因について精査されるも特異的な所見はなく、確定診断に至らないままとなっていました。</a:t>
            </a:r>
            <a:endParaRPr kumimoji="1" lang="en-US" altLang="ja-JP" sz="1200" dirty="0" smtClean="0"/>
          </a:p>
          <a:p>
            <a:endParaRPr kumimoji="1" lang="en-US" altLang="ja-JP" sz="1200" dirty="0" smtClean="0"/>
          </a:p>
          <a:p>
            <a:r>
              <a:rPr kumimoji="1" lang="en-US" altLang="ja-JP" sz="1200" dirty="0" smtClean="0"/>
              <a:t>2</a:t>
            </a:r>
            <a:r>
              <a:rPr kumimoji="1" lang="ja-JP" altLang="en-US" sz="1200" dirty="0" smtClean="0"/>
              <a:t>年前、発症不明の</a:t>
            </a:r>
            <a:r>
              <a:rPr kumimoji="1" lang="en-US" altLang="ja-JP" sz="1200" dirty="0" err="1" smtClean="0"/>
              <a:t>uncommonAFL</a:t>
            </a:r>
            <a:r>
              <a:rPr kumimoji="1" lang="ja-JP" altLang="en-US" sz="1200" dirty="0" smtClean="0"/>
              <a:t>も罹患しており、原因精査、加療目的に当科紹介、初回入院となりました。</a:t>
            </a:r>
          </a:p>
          <a:p>
            <a:r>
              <a:rPr kumimoji="1" lang="ja-JP" altLang="en-US" sz="1200" dirty="0" smtClean="0"/>
              <a:t>心機能低下については除外診断にて拡張型心筋症と診断、利尿剤、</a:t>
            </a:r>
            <a:r>
              <a:rPr kumimoji="1" lang="en-US" altLang="ja-JP" sz="1200" dirty="0" smtClean="0"/>
              <a:t>ACE-I</a:t>
            </a:r>
            <a:r>
              <a:rPr kumimoji="1" lang="ja-JP" altLang="en-US" sz="1200" dirty="0" err="1" smtClean="0"/>
              <a:t>、</a:t>
            </a:r>
            <a:r>
              <a:rPr kumimoji="1" lang="en-US" altLang="ja-JP" sz="1200" dirty="0" err="1" smtClean="0"/>
              <a:t>βblocker</a:t>
            </a:r>
            <a:r>
              <a:rPr kumimoji="1" lang="ja-JP" altLang="en-US" sz="1200" dirty="0" smtClean="0"/>
              <a:t>に加え、</a:t>
            </a:r>
            <a:r>
              <a:rPr kumimoji="1" lang="en-US" altLang="ja-JP" sz="1200" dirty="0" smtClean="0"/>
              <a:t>AFL</a:t>
            </a:r>
            <a:r>
              <a:rPr kumimoji="1" lang="ja-JP" altLang="en-US" sz="1200" dirty="0" smtClean="0"/>
              <a:t>よび</a:t>
            </a:r>
            <a:r>
              <a:rPr kumimoji="1" lang="en-US" altLang="ja-JP" sz="1200" dirty="0" smtClean="0"/>
              <a:t>NSVT</a:t>
            </a:r>
            <a:r>
              <a:rPr kumimoji="1" lang="ja-JP" altLang="en-US" sz="1200" dirty="0" smtClean="0"/>
              <a:t>に対しアンカロン</a:t>
            </a:r>
            <a:r>
              <a:rPr kumimoji="1" lang="en-US" altLang="ja-JP" sz="1200" dirty="0" smtClean="0"/>
              <a:t>200mg/day</a:t>
            </a:r>
            <a:r>
              <a:rPr kumimoji="1" lang="ja-JP" altLang="en-US" sz="1200" dirty="0" smtClean="0"/>
              <a:t>を導入し、</a:t>
            </a:r>
            <a:r>
              <a:rPr kumimoji="1" lang="en-US" altLang="ja-JP" sz="1200" dirty="0" err="1" smtClean="0"/>
              <a:t>cardioversion</a:t>
            </a:r>
            <a:r>
              <a:rPr kumimoji="1" lang="ja-JP" altLang="en-US" sz="1200" dirty="0" smtClean="0"/>
              <a:t>後に</a:t>
            </a:r>
            <a:r>
              <a:rPr kumimoji="1" lang="en-US" altLang="ja-JP" sz="1200" dirty="0" smtClean="0"/>
              <a:t>ICD</a:t>
            </a:r>
            <a:r>
              <a:rPr kumimoji="1" lang="ja-JP" altLang="en-US" sz="1200" dirty="0" smtClean="0"/>
              <a:t>植え込みを施行し退院となった。</a:t>
            </a:r>
          </a:p>
          <a:p>
            <a:r>
              <a:rPr kumimoji="1" lang="ja-JP" altLang="en-US" sz="1200" dirty="0" smtClean="0"/>
              <a:t>	</a:t>
            </a:r>
          </a:p>
          <a:p>
            <a:r>
              <a:rPr kumimoji="1" lang="ja-JP" altLang="en-US" sz="1200" dirty="0" smtClean="0"/>
              <a:t>外来通院中に胸水貯留、腎機能悪化、低</a:t>
            </a:r>
            <a:r>
              <a:rPr kumimoji="1" lang="en-US" altLang="ja-JP" sz="1200" dirty="0" smtClean="0"/>
              <a:t>Na</a:t>
            </a:r>
            <a:r>
              <a:rPr kumimoji="1" lang="ja-JP" altLang="en-US" sz="1200" dirty="0" smtClean="0"/>
              <a:t>血症をみとめ、労作時倦怠感も認めたため、心不全悪化にて、初回入院より</a:t>
            </a:r>
            <a:r>
              <a:rPr kumimoji="1" lang="en-US" altLang="ja-JP" sz="1200" dirty="0" smtClean="0"/>
              <a:t>4</a:t>
            </a:r>
            <a:r>
              <a:rPr kumimoji="1" lang="ja-JP" altLang="en-US" sz="1200" dirty="0" smtClean="0"/>
              <a:t>ヶ月後、第</a:t>
            </a:r>
            <a:r>
              <a:rPr kumimoji="1" lang="en-US" altLang="ja-JP" sz="1200" dirty="0" smtClean="0"/>
              <a:t>2</a:t>
            </a:r>
            <a:r>
              <a:rPr kumimoji="1" lang="ja-JP" altLang="en-US" sz="1200" dirty="0" smtClean="0"/>
              <a:t>回目の入院となった。</a:t>
            </a:r>
          </a:p>
          <a:p>
            <a:r>
              <a:rPr kumimoji="1" lang="ja-JP" altLang="en-US" sz="1200" dirty="0" smtClean="0"/>
              <a:t>　</a:t>
            </a:r>
            <a:r>
              <a:rPr kumimoji="1" lang="en-US" altLang="ja-JP" sz="1200" dirty="0" smtClean="0"/>
              <a:t>DOB</a:t>
            </a:r>
            <a:r>
              <a:rPr kumimoji="1" lang="ja-JP" altLang="en-US" sz="1200" dirty="0" smtClean="0"/>
              <a:t>を使用し胸水は徐々に減少していたが、アミオダロンによる薬剤間質性肺炎を併発し、ステロイド治療を開始し改善傾向となった。経渦中に気腫性胃炎を発症、敗血症に準じた治療（</a:t>
            </a:r>
            <a:r>
              <a:rPr kumimoji="1" lang="en-US" altLang="ja-JP" sz="1200" dirty="0" smtClean="0"/>
              <a:t>CAZ </a:t>
            </a:r>
            <a:r>
              <a:rPr kumimoji="1" lang="ja-JP" altLang="en-US" sz="1200" dirty="0" smtClean="0"/>
              <a:t>＋</a:t>
            </a:r>
            <a:r>
              <a:rPr kumimoji="1" lang="en-US" altLang="ja-JP" sz="1200" dirty="0" smtClean="0"/>
              <a:t>CLDM</a:t>
            </a:r>
            <a:r>
              <a:rPr kumimoji="1" lang="ja-JP" altLang="en-US" sz="1200" dirty="0" smtClean="0"/>
              <a:t>）を開始、カテコラミン使用、適宜胸水穿刺を施行し改善した。廃用症候群に対するリハビリテーションを施行し近医へ転院となった。その後は、当科外来にて内服加療を行っていました。</a:t>
            </a:r>
          </a:p>
          <a:p>
            <a:r>
              <a:rPr kumimoji="1" lang="ja-JP" altLang="en-US" sz="1200" dirty="0" smtClean="0"/>
              <a:t>	</a:t>
            </a:r>
          </a:p>
          <a:p>
            <a:r>
              <a:rPr kumimoji="1" lang="ja-JP" altLang="en-US" sz="1200" dirty="0" smtClean="0"/>
              <a:t>　その後、徐々に体重増加、胸水貯留を認めるようになり、強心剤の導入などを行ったが、コントロール不良となったため胸水穿刺目的、心臓リハビリテーション目的などにて今回、第</a:t>
            </a:r>
            <a:r>
              <a:rPr kumimoji="1" lang="en-US" altLang="ja-JP" sz="1200" dirty="0" smtClean="0"/>
              <a:t>3</a:t>
            </a:r>
            <a:r>
              <a:rPr kumimoji="1" lang="ja-JP" altLang="en-US" sz="1200" dirty="0" smtClean="0"/>
              <a:t>回目の入院となった。</a:t>
            </a:r>
          </a:p>
          <a:p>
            <a:endParaRPr kumimoji="1" lang="ja-JP" altLang="en-US" dirty="0" smtClean="0"/>
          </a:p>
          <a:p>
            <a:endParaRPr kumimoji="1" lang="en-US" altLang="ja-JP" dirty="0" smtClean="0"/>
          </a:p>
          <a:p>
            <a:endParaRPr kumimoji="1" lang="en-US" altLang="ja-JP" dirty="0" smtClean="0"/>
          </a:p>
          <a:p>
            <a:r>
              <a:rPr kumimoji="1" lang="ja-JP" altLang="en-US" sz="1200" dirty="0" smtClean="0"/>
              <a:t>　</a:t>
            </a:r>
            <a:r>
              <a:rPr kumimoji="1" lang="en-US" altLang="ja-JP" sz="1200" dirty="0" smtClean="0"/>
              <a:t>(</a:t>
            </a:r>
            <a:r>
              <a:rPr kumimoji="1" lang="ja-JP" altLang="en-US" sz="1200" dirty="0" smtClean="0"/>
              <a:t>ステロイド治療に伴い口腔カンジダが出現し、食事摂取が困難となったため、経鼻経管栄養を開始した際に経鼻経管チューブの接触が誘因となったと思われる</a:t>
            </a:r>
            <a:r>
              <a:rPr kumimoji="1" lang="en-US" altLang="ja-JP" sz="1200" dirty="0" smtClean="0"/>
              <a:t>)</a:t>
            </a:r>
            <a:endParaRPr kumimoji="1" lang="ja-JP" altLang="en-US" dirty="0"/>
          </a:p>
        </p:txBody>
      </p:sp>
      <p:sp>
        <p:nvSpPr>
          <p:cNvPr id="4" name="スライド番号プレースホルダ 3"/>
          <p:cNvSpPr>
            <a:spLocks noGrp="1"/>
          </p:cNvSpPr>
          <p:nvPr>
            <p:ph type="sldNum" sz="quarter" idx="10"/>
          </p:nvPr>
        </p:nvSpPr>
        <p:spPr/>
        <p:txBody>
          <a:bodyPr/>
          <a:lstStyle/>
          <a:p>
            <a:fld id="{9AD8E23A-E4E9-4122-88BC-B2DCA5E04AA7}" type="slidenum">
              <a:rPr kumimoji="1" lang="ja-JP" altLang="en-US" smtClean="0"/>
              <a:pPr/>
              <a:t>2</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ここで、再度</a:t>
            </a:r>
            <a:r>
              <a:rPr kumimoji="1" lang="en-US" altLang="ja-JP" dirty="0" smtClean="0"/>
              <a:t>Problem List</a:t>
            </a:r>
            <a:r>
              <a:rPr kumimoji="1" lang="ja-JP" altLang="en-US" dirty="0" smtClean="0"/>
              <a:t>をあげますと以下のようになります。</a:t>
            </a:r>
            <a:endParaRPr kumimoji="1" lang="en-US" altLang="ja-JP" dirty="0" smtClean="0"/>
          </a:p>
          <a:p>
            <a:r>
              <a:rPr kumimoji="1" lang="ja-JP" altLang="en-US" dirty="0" smtClean="0"/>
              <a:t>また、内服薬もご覧の通りになります。</a:t>
            </a:r>
            <a:endParaRPr kumimoji="1" lang="en-US" altLang="ja-JP" dirty="0" smtClean="0"/>
          </a:p>
          <a:p>
            <a:endParaRPr kumimoji="1" lang="en-US" altLang="ja-JP" dirty="0" smtClean="0"/>
          </a:p>
          <a:p>
            <a:r>
              <a:rPr kumimoji="1" lang="ja-JP" altLang="en-US" dirty="0" smtClean="0"/>
              <a:t>ここで、</a:t>
            </a:r>
            <a:r>
              <a:rPr kumimoji="1" lang="en-US" altLang="ja-JP" dirty="0" smtClean="0"/>
              <a:t>Problem List</a:t>
            </a:r>
            <a:r>
              <a:rPr kumimoji="1" lang="ja-JP" altLang="en-US" dirty="0" smtClean="0"/>
              <a:t>に注目していただくと</a:t>
            </a:r>
            <a:endParaRPr kumimoji="1" lang="en-US" altLang="ja-JP" dirty="0" smtClean="0"/>
          </a:p>
          <a:p>
            <a:r>
              <a:rPr kumimoji="1" lang="ja-JP" altLang="en-US" dirty="0" smtClean="0"/>
              <a:t>入院時と比較すると好酸球増多、低血圧が新たにあげられます。これに加え低</a:t>
            </a:r>
            <a:r>
              <a:rPr kumimoji="1" lang="en-US" altLang="ja-JP" dirty="0" smtClean="0"/>
              <a:t>Na</a:t>
            </a:r>
            <a:r>
              <a:rPr kumimoji="1" lang="ja-JP" altLang="en-US" dirty="0" smtClean="0"/>
              <a:t>血症を考えますと、</a:t>
            </a:r>
            <a:endParaRPr kumimoji="1" lang="en-US" altLang="ja-JP" dirty="0" smtClean="0"/>
          </a:p>
          <a:p>
            <a:r>
              <a:rPr kumimoji="1" lang="ja-JP" altLang="en-US" dirty="0" smtClean="0"/>
              <a:t>副腎機能低下の可能性が考えられました。</a:t>
            </a:r>
            <a:endParaRPr kumimoji="1" lang="ja-JP" altLang="en-US" dirty="0"/>
          </a:p>
        </p:txBody>
      </p:sp>
      <p:sp>
        <p:nvSpPr>
          <p:cNvPr id="4" name="スライド番号プレースホルダ 3"/>
          <p:cNvSpPr>
            <a:spLocks noGrp="1"/>
          </p:cNvSpPr>
          <p:nvPr>
            <p:ph type="sldNum" sz="quarter" idx="10"/>
          </p:nvPr>
        </p:nvSpPr>
        <p:spPr/>
        <p:txBody>
          <a:bodyPr/>
          <a:lstStyle/>
          <a:p>
            <a:fld id="{9AD8E23A-E4E9-4122-88BC-B2DCA5E04AA7}" type="slidenum">
              <a:rPr kumimoji="1" lang="ja-JP" altLang="en-US" smtClean="0"/>
              <a:pPr/>
              <a:t>17</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副腎不全を評価するため、</a:t>
            </a:r>
            <a:r>
              <a:rPr kumimoji="1" lang="en-US" altLang="ja-JP" dirty="0" smtClean="0"/>
              <a:t>rapid</a:t>
            </a:r>
            <a:r>
              <a:rPr kumimoji="1" lang="ja-JP" altLang="en-US" dirty="0" smtClean="0"/>
              <a:t>　</a:t>
            </a:r>
            <a:r>
              <a:rPr kumimoji="1" lang="en-US" altLang="ja-JP" dirty="0" smtClean="0"/>
              <a:t>ACTH</a:t>
            </a:r>
            <a:r>
              <a:rPr kumimoji="1" lang="ja-JP" altLang="en-US" dirty="0" smtClean="0"/>
              <a:t>負荷試験を行いました。</a:t>
            </a:r>
            <a:endParaRPr kumimoji="1" lang="en-US" altLang="ja-JP" dirty="0" smtClean="0"/>
          </a:p>
          <a:p>
            <a:r>
              <a:rPr kumimoji="1" lang="ja-JP" altLang="en-US" dirty="0" smtClean="0"/>
              <a:t>負荷前、</a:t>
            </a:r>
            <a:r>
              <a:rPr kumimoji="1" lang="en-US" altLang="ja-JP" dirty="0" smtClean="0"/>
              <a:t>30</a:t>
            </a:r>
            <a:r>
              <a:rPr kumimoji="1" lang="ja-JP" altLang="en-US" dirty="0" smtClean="0"/>
              <a:t>分後、</a:t>
            </a:r>
            <a:r>
              <a:rPr kumimoji="1" lang="en-US" altLang="ja-JP" dirty="0" smtClean="0"/>
              <a:t>60</a:t>
            </a:r>
            <a:r>
              <a:rPr kumimoji="1" lang="ja-JP" altLang="en-US" dirty="0" smtClean="0"/>
              <a:t>分後の</a:t>
            </a:r>
            <a:r>
              <a:rPr kumimoji="1" lang="en-US" altLang="ja-JP" dirty="0" err="1" smtClean="0"/>
              <a:t>Cortisol</a:t>
            </a:r>
            <a:r>
              <a:rPr kumimoji="1" lang="ja-JP" altLang="en-US" dirty="0" smtClean="0"/>
              <a:t>値は以下の通りです。</a:t>
            </a:r>
            <a:endParaRPr kumimoji="1" lang="en-US" altLang="ja-JP" dirty="0" smtClean="0"/>
          </a:p>
          <a:p>
            <a:endParaRPr kumimoji="1" lang="en-US" altLang="ja-JP" dirty="0" smtClean="0"/>
          </a:p>
          <a:p>
            <a:r>
              <a:rPr kumimoji="1" lang="ja-JP" altLang="en-US" dirty="0" smtClean="0"/>
              <a:t>この結果では、原発性副腎不全の診断基準としては分泌能は正常でありますが</a:t>
            </a:r>
            <a:endParaRPr kumimoji="1" lang="en-US" altLang="ja-JP" dirty="0" smtClean="0"/>
          </a:p>
          <a:p>
            <a:r>
              <a:rPr kumimoji="1" lang="ja-JP" altLang="en-US" dirty="0" smtClean="0"/>
              <a:t>重症心不全という高ストレス状態にしては、分泌が低下しているのではないかと考え、代謝内科に相談の下、</a:t>
            </a:r>
            <a:r>
              <a:rPr kumimoji="1" lang="en-US" altLang="ja-JP" dirty="0" smtClean="0"/>
              <a:t>PSL</a:t>
            </a:r>
            <a:r>
              <a:rPr kumimoji="1" lang="ja-JP" altLang="en-US" dirty="0" smtClean="0"/>
              <a:t>を追加する方針となりました。</a:t>
            </a:r>
            <a:endParaRPr kumimoji="1" lang="ja-JP" altLang="en-US" dirty="0"/>
          </a:p>
        </p:txBody>
      </p:sp>
      <p:sp>
        <p:nvSpPr>
          <p:cNvPr id="4" name="スライド番号プレースホルダ 3"/>
          <p:cNvSpPr>
            <a:spLocks noGrp="1"/>
          </p:cNvSpPr>
          <p:nvPr>
            <p:ph type="sldNum" sz="quarter" idx="10"/>
          </p:nvPr>
        </p:nvSpPr>
        <p:spPr/>
        <p:txBody>
          <a:bodyPr/>
          <a:lstStyle/>
          <a:p>
            <a:fld id="{9AD8E23A-E4E9-4122-88BC-B2DCA5E04AA7}" type="slidenum">
              <a:rPr kumimoji="1" lang="ja-JP" altLang="en-US" smtClean="0"/>
              <a:pPr/>
              <a:t>19</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追加する前までは、収縮期血圧は</a:t>
            </a:r>
            <a:r>
              <a:rPr kumimoji="1" lang="en-US" altLang="ja-JP" dirty="0" smtClean="0"/>
              <a:t>70mmHg</a:t>
            </a:r>
            <a:r>
              <a:rPr kumimoji="1" lang="ja-JP" altLang="en-US" dirty="0" smtClean="0"/>
              <a:t>台　尿量も徐々に低下していました。</a:t>
            </a:r>
            <a:endParaRPr kumimoji="1" lang="en-US" altLang="ja-JP" dirty="0" smtClean="0"/>
          </a:p>
          <a:p>
            <a:r>
              <a:rPr kumimoji="1" lang="ja-JP" altLang="en-US" dirty="0" smtClean="0"/>
              <a:t>腎前性腎不全、血圧低下に対してセララ、フルイトランを減量しました。</a:t>
            </a:r>
            <a:endParaRPr kumimoji="1" lang="en-US" altLang="ja-JP" dirty="0" smtClean="0"/>
          </a:p>
          <a:p>
            <a:r>
              <a:rPr kumimoji="1" lang="ja-JP" altLang="en-US" dirty="0" smtClean="0"/>
              <a:t>尿量は軽度増加しましたが、体重コントロールは不良であり、</a:t>
            </a:r>
            <a:r>
              <a:rPr kumimoji="1" lang="en-US" altLang="ja-JP" dirty="0" smtClean="0"/>
              <a:t>Rapid</a:t>
            </a:r>
            <a:r>
              <a:rPr kumimoji="1" lang="ja-JP" altLang="en-US" dirty="0" smtClean="0"/>
              <a:t>　</a:t>
            </a:r>
            <a:r>
              <a:rPr kumimoji="1" lang="en-US" altLang="ja-JP" dirty="0" smtClean="0"/>
              <a:t>ACTH</a:t>
            </a:r>
            <a:r>
              <a:rPr kumimoji="1" lang="ja-JP" altLang="en-US" dirty="0" smtClean="0"/>
              <a:t>検査の結果をみて、プレドニゾロン</a:t>
            </a:r>
            <a:r>
              <a:rPr kumimoji="1" lang="en-US" altLang="ja-JP" dirty="0" smtClean="0"/>
              <a:t>2.5mg</a:t>
            </a:r>
            <a:r>
              <a:rPr kumimoji="1" lang="ja-JP" altLang="en-US" dirty="0" smtClean="0"/>
              <a:t>の内服を開始しました。</a:t>
            </a:r>
            <a:endParaRPr kumimoji="1" lang="en-US" altLang="ja-JP" dirty="0" smtClean="0"/>
          </a:p>
          <a:p>
            <a:r>
              <a:rPr kumimoji="1" lang="ja-JP" altLang="en-US" dirty="0" smtClean="0"/>
              <a:t>内服後、</a:t>
            </a:r>
            <a:r>
              <a:rPr kumimoji="1" lang="en-US" altLang="ja-JP" dirty="0" smtClean="0"/>
              <a:t>sBP70mmHg </a:t>
            </a:r>
            <a:r>
              <a:rPr kumimoji="1" lang="ja-JP" altLang="en-US" dirty="0" smtClean="0"/>
              <a:t>台が</a:t>
            </a:r>
            <a:r>
              <a:rPr kumimoji="1" lang="en-US" altLang="ja-JP" dirty="0" smtClean="0"/>
              <a:t>90mmHg </a:t>
            </a:r>
            <a:r>
              <a:rPr kumimoji="1" lang="ja-JP" altLang="en-US" dirty="0" smtClean="0"/>
              <a:t>台へと血圧上昇し、尿量も確保できるようになり、体重も徐々に減少していきました。</a:t>
            </a:r>
            <a:endParaRPr kumimoji="1" lang="en-US" altLang="ja-JP" dirty="0" smtClean="0"/>
          </a:p>
          <a:p>
            <a:r>
              <a:rPr kumimoji="1" lang="ja-JP" altLang="en-US" dirty="0" smtClean="0"/>
              <a:t>体重減少を確認し、</a:t>
            </a:r>
            <a:r>
              <a:rPr kumimoji="1" lang="en-US" altLang="ja-JP" dirty="0" smtClean="0"/>
              <a:t>DOB</a:t>
            </a:r>
            <a:r>
              <a:rPr kumimoji="1" lang="ja-JP" altLang="en-US" dirty="0" smtClean="0"/>
              <a:t>を再度漸減開始、とくに尿量低下や体重増加することなくそのまま中止することができました。</a:t>
            </a:r>
            <a:endParaRPr kumimoji="1" lang="en-US" altLang="ja-JP" dirty="0" smtClean="0"/>
          </a:p>
          <a:p>
            <a:r>
              <a:rPr kumimoji="1" lang="en-US" altLang="ja-JP" dirty="0" smtClean="0"/>
              <a:t>PSL</a:t>
            </a:r>
            <a:r>
              <a:rPr kumimoji="1" lang="ja-JP" altLang="en-US" dirty="0" smtClean="0"/>
              <a:t>の効果として、</a:t>
            </a:r>
            <a:r>
              <a:rPr kumimoji="1" lang="en-US" altLang="ja-JP" dirty="0" smtClean="0"/>
              <a:t>Eosin</a:t>
            </a:r>
            <a:r>
              <a:rPr kumimoji="1" lang="ja-JP" altLang="en-US" dirty="0" smtClean="0"/>
              <a:t>値はご覧の通り減少していっています。</a:t>
            </a:r>
            <a:endParaRPr kumimoji="1" lang="en-US" altLang="ja-JP" dirty="0" smtClean="0"/>
          </a:p>
          <a:p>
            <a:r>
              <a:rPr kumimoji="1" lang="ja-JP" altLang="en-US" dirty="0" smtClean="0"/>
              <a:t>その後、約</a:t>
            </a:r>
            <a:r>
              <a:rPr kumimoji="1" lang="en-US" altLang="ja-JP" dirty="0" smtClean="0"/>
              <a:t>6</a:t>
            </a:r>
            <a:r>
              <a:rPr kumimoji="1" lang="ja-JP" altLang="en-US" dirty="0" smtClean="0"/>
              <a:t>カ月に及んだ入院からようやく退院となりました。</a:t>
            </a:r>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9AD8E23A-E4E9-4122-88BC-B2DCA5E04AA7}" type="slidenum">
              <a:rPr lang="ja-JP" altLang="en-US" smtClean="0">
                <a:solidFill>
                  <a:prstClr val="black"/>
                </a:solidFill>
                <a:latin typeface="Calibri"/>
                <a:ea typeface="ＭＳ Ｐゴシック"/>
              </a:rPr>
              <a:pPr/>
              <a:t>20</a:t>
            </a:fld>
            <a:endParaRPr lang="ja-JP" altLang="en-US">
              <a:solidFill>
                <a:prstClr val="black"/>
              </a:solidFill>
              <a:latin typeface="Calibri"/>
              <a:ea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考察です。</a:t>
            </a:r>
            <a:endParaRPr kumimoji="1" lang="en-US" altLang="ja-JP" dirty="0" smtClean="0"/>
          </a:p>
          <a:p>
            <a:r>
              <a:rPr kumimoji="1" lang="ja-JP" altLang="en-US" dirty="0" smtClean="0"/>
              <a:t>コルチゾールの分泌については、疼痛や感染、血行動態不安定時のような高ストレス状態では、視床下部</a:t>
            </a:r>
            <a:r>
              <a:rPr kumimoji="1" lang="en-US" altLang="ja-JP" dirty="0" smtClean="0"/>
              <a:t>-</a:t>
            </a:r>
            <a:r>
              <a:rPr kumimoji="1" lang="ja-JP" altLang="en-US" dirty="0" smtClean="0"/>
              <a:t>下垂体</a:t>
            </a:r>
            <a:r>
              <a:rPr kumimoji="1" lang="en-US" altLang="ja-JP" dirty="0" smtClean="0"/>
              <a:t>-</a:t>
            </a:r>
            <a:r>
              <a:rPr kumimoji="1" lang="ja-JP" altLang="en-US" dirty="0" smtClean="0"/>
              <a:t>副腎軸を活性化し、コルチコトロピン、コルチゾール分泌が増加します。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相対的副腎不全とはそのようなストレス状態に適したコルチゾールが分泌されない状態のことを指します。</a:t>
            </a:r>
            <a:endParaRPr kumimoji="1" lang="en-US" altLang="ja-JP" dirty="0" smtClean="0"/>
          </a:p>
          <a:p>
            <a:r>
              <a:rPr kumimoji="1" lang="ja-JP" altLang="en-US" dirty="0" smtClean="0"/>
              <a:t>副腎機能が低下すると低血圧や低</a:t>
            </a:r>
            <a:r>
              <a:rPr kumimoji="1" lang="en-US" altLang="ja-JP" dirty="0" smtClean="0"/>
              <a:t>Na</a:t>
            </a:r>
            <a:r>
              <a:rPr kumimoji="1" lang="ja-JP" altLang="en-US" dirty="0" smtClean="0"/>
              <a:t>血症、低血糖、好酸球増加といった症状が出現します。</a:t>
            </a:r>
            <a:endParaRPr kumimoji="1" lang="en-US" altLang="ja-JP" dirty="0" smtClean="0"/>
          </a:p>
          <a:p>
            <a:endParaRPr kumimoji="1" lang="en-US" altLang="ja-JP" dirty="0" smtClean="0"/>
          </a:p>
          <a:p>
            <a:r>
              <a:rPr kumimoji="1" lang="en-US" altLang="ja-JP" dirty="0" smtClean="0"/>
              <a:t>Sepsis</a:t>
            </a:r>
            <a:r>
              <a:rPr kumimoji="1" lang="ja-JP" altLang="en-US" dirty="0" smtClean="0"/>
              <a:t>や外傷による急性の相対的副腎不全に対する報告は多いですが、心不全のような慢性的な相対的副腎不全に対するステロイド投与に関する報告は</a:t>
            </a:r>
            <a:r>
              <a:rPr kumimoji="1" lang="en-US" altLang="ja-JP" dirty="0" smtClean="0"/>
              <a:t>Case Report</a:t>
            </a:r>
            <a:r>
              <a:rPr kumimoji="1" lang="ja-JP" altLang="en-US" dirty="0" smtClean="0"/>
              <a:t>の</a:t>
            </a:r>
            <a:r>
              <a:rPr kumimoji="1" lang="en-US" altLang="ja-JP" dirty="0" smtClean="0"/>
              <a:t>1</a:t>
            </a:r>
            <a:r>
              <a:rPr kumimoji="1" lang="ja-JP" altLang="en-US" dirty="0" smtClean="0"/>
              <a:t>例のみでした。</a:t>
            </a:r>
            <a:endParaRPr kumimoji="1" lang="ja-JP" altLang="en-US" dirty="0"/>
          </a:p>
        </p:txBody>
      </p:sp>
      <p:sp>
        <p:nvSpPr>
          <p:cNvPr id="4" name="スライド番号プレースホルダ 3"/>
          <p:cNvSpPr>
            <a:spLocks noGrp="1"/>
          </p:cNvSpPr>
          <p:nvPr>
            <p:ph type="sldNum" sz="quarter" idx="10"/>
          </p:nvPr>
        </p:nvSpPr>
        <p:spPr/>
        <p:txBody>
          <a:bodyPr/>
          <a:lstStyle/>
          <a:p>
            <a:fld id="{9AD8E23A-E4E9-4122-88BC-B2DCA5E04AA7}" type="slidenum">
              <a:rPr kumimoji="1" lang="ja-JP" altLang="en-US" smtClean="0"/>
              <a:pPr/>
              <a:t>26</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心血管に関するステロイドの効果としては、</a:t>
            </a:r>
            <a:endParaRPr kumimoji="1" lang="en-US" altLang="ja-JP" dirty="0" smtClean="0"/>
          </a:p>
          <a:p>
            <a:r>
              <a:rPr kumimoji="1" lang="ja-JP" altLang="en-US" dirty="0" smtClean="0"/>
              <a:t>カテコラミンの効果を強化し、血圧や拍出量を上昇させることや、抗炎症効果というメリットと</a:t>
            </a:r>
            <a:endParaRPr kumimoji="1" lang="en-US" altLang="ja-JP" dirty="0" smtClean="0"/>
          </a:p>
          <a:p>
            <a:r>
              <a:rPr kumimoji="1" lang="ja-JP" altLang="en-US" dirty="0" smtClean="0"/>
              <a:t>グルココルチコイドによるミネラルコルチコイド受容体活性化により、心筋線維化を招く可能性があるというデメリットがあり、</a:t>
            </a:r>
            <a:endParaRPr kumimoji="1" lang="en-US" altLang="ja-JP" dirty="0" smtClean="0"/>
          </a:p>
          <a:p>
            <a:r>
              <a:rPr kumimoji="1" lang="ja-JP" altLang="en-US" dirty="0" smtClean="0"/>
              <a:t>一概にステロイド使用の是非を決めるのは困難です。</a:t>
            </a:r>
            <a:endParaRPr kumimoji="1" lang="en-US" altLang="ja-JP" dirty="0" smtClean="0"/>
          </a:p>
          <a:p>
            <a:endParaRPr kumimoji="1" lang="en-US" altLang="ja-JP" dirty="0" smtClean="0"/>
          </a:p>
          <a:p>
            <a:r>
              <a:rPr kumimoji="1" lang="ja-JP" altLang="en-US" dirty="0" smtClean="0"/>
              <a:t>しかし、心不全患者では病理学的検討にて副腎皮質が萎縮しているという報告と</a:t>
            </a:r>
            <a:endParaRPr kumimoji="1" lang="en-US" altLang="ja-JP" dirty="0" smtClean="0"/>
          </a:p>
          <a:p>
            <a:r>
              <a:rPr kumimoji="1" lang="ja-JP" altLang="en-US" dirty="0" smtClean="0"/>
              <a:t>血清コルチゾール値は心不全重症度と相関しない、つまりは心不全重症といってコルチゾールが分泌されているわけではないという報告があり</a:t>
            </a:r>
            <a:endParaRPr kumimoji="1" lang="en-US" altLang="ja-JP" dirty="0" smtClean="0"/>
          </a:p>
          <a:p>
            <a:r>
              <a:rPr kumimoji="1" lang="ja-JP" altLang="en-US" dirty="0" smtClean="0"/>
              <a:t>重症心不全患者のなかにはコルチゾール分泌が不十分な患者がいる可能性も考えられます。</a:t>
            </a:r>
            <a:endParaRPr kumimoji="1" lang="en-US" altLang="ja-JP" dirty="0" smtClean="0"/>
          </a:p>
          <a:p>
            <a:endParaRPr kumimoji="1" lang="en-US" altLang="ja-JP" dirty="0" smtClean="0"/>
          </a:p>
          <a:p>
            <a:r>
              <a:rPr kumimoji="1" lang="ja-JP" altLang="en-US" dirty="0" smtClean="0"/>
              <a:t>そのため、カテコラミンに依存するような低血圧や好酸球上昇などの病態から相対的副腎不全を疑うことが必要であり、</a:t>
            </a:r>
            <a:endParaRPr kumimoji="1" lang="en-US" altLang="ja-JP" dirty="0" smtClean="0"/>
          </a:p>
          <a:p>
            <a:r>
              <a:rPr kumimoji="1" lang="ja-JP" altLang="en-US" dirty="0" smtClean="0"/>
              <a:t>疑わしいようなら</a:t>
            </a:r>
            <a:r>
              <a:rPr kumimoji="1" lang="en-US" altLang="ja-JP" smtClean="0"/>
              <a:t>rapidACTH</a:t>
            </a:r>
            <a:r>
              <a:rPr kumimoji="1" lang="ja-JP" altLang="en-US" dirty="0" smtClean="0"/>
              <a:t>負荷を行い、ステロイド投与が適しているかどうか総合的に判断することが重要と考えます。</a:t>
            </a:r>
            <a:endParaRPr kumimoji="1" lang="ja-JP" altLang="en-US" dirty="0"/>
          </a:p>
        </p:txBody>
      </p:sp>
      <p:sp>
        <p:nvSpPr>
          <p:cNvPr id="4" name="スライド番号プレースホルダ 3"/>
          <p:cNvSpPr>
            <a:spLocks noGrp="1"/>
          </p:cNvSpPr>
          <p:nvPr>
            <p:ph type="sldNum" sz="quarter" idx="10"/>
          </p:nvPr>
        </p:nvSpPr>
        <p:spPr/>
        <p:txBody>
          <a:bodyPr/>
          <a:lstStyle/>
          <a:p>
            <a:fld id="{9AD8E23A-E4E9-4122-88BC-B2DCA5E04AA7}" type="slidenum">
              <a:rPr kumimoji="1" lang="ja-JP" altLang="en-US" smtClean="0"/>
              <a:pPr/>
              <a:t>27</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その他既往歴、家族歴などは特にありません。</a:t>
            </a:r>
            <a:endParaRPr kumimoji="1" lang="en-US" altLang="ja-JP" dirty="0" smtClean="0"/>
          </a:p>
          <a:p>
            <a:r>
              <a:rPr kumimoji="1" lang="ja-JP" altLang="en-US" dirty="0" smtClean="0"/>
              <a:t>プレドニンはアンカロンによる薬剤性間質性肺炎後、ひと月に</a:t>
            </a:r>
            <a:r>
              <a:rPr kumimoji="1" lang="en-US" altLang="ja-JP" dirty="0" smtClean="0"/>
              <a:t>5mg</a:t>
            </a:r>
            <a:r>
              <a:rPr kumimoji="1" lang="ja-JP" altLang="en-US" dirty="0" smtClean="0"/>
              <a:t>減量している途中であり、入院時は</a:t>
            </a:r>
            <a:r>
              <a:rPr kumimoji="1" lang="en-US" altLang="ja-JP" dirty="0" smtClean="0"/>
              <a:t>2.5mg</a:t>
            </a:r>
            <a:r>
              <a:rPr kumimoji="1" lang="ja-JP" altLang="en-US" dirty="0" smtClean="0"/>
              <a:t>内服中でした。ステロイド糖尿病に対してインスリン使用中、</a:t>
            </a:r>
            <a:endParaRPr kumimoji="1" lang="en-US" altLang="ja-JP" dirty="0" smtClean="0"/>
          </a:p>
          <a:p>
            <a:r>
              <a:rPr kumimoji="1" lang="ja-JP" altLang="en-US" dirty="0" smtClean="0"/>
              <a:t>そのほか内服薬は以下の通りです。</a:t>
            </a:r>
            <a:endParaRPr kumimoji="1" lang="ja-JP" altLang="en-US" dirty="0"/>
          </a:p>
        </p:txBody>
      </p:sp>
      <p:sp>
        <p:nvSpPr>
          <p:cNvPr id="4" name="スライド番号プレースホルダ 3"/>
          <p:cNvSpPr>
            <a:spLocks noGrp="1"/>
          </p:cNvSpPr>
          <p:nvPr>
            <p:ph type="sldNum" sz="quarter" idx="10"/>
          </p:nvPr>
        </p:nvSpPr>
        <p:spPr/>
        <p:txBody>
          <a:bodyPr/>
          <a:lstStyle/>
          <a:p>
            <a:fld id="{9AD8E23A-E4E9-4122-88BC-B2DCA5E04AA7}" type="slidenum">
              <a:rPr kumimoji="1" lang="ja-JP" altLang="en-US" smtClean="0"/>
              <a:pPr/>
              <a:t>3</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身体所見では、前回退院時より</a:t>
            </a:r>
            <a:r>
              <a:rPr kumimoji="1" lang="en-US" altLang="ja-JP" dirty="0" smtClean="0"/>
              <a:t>5.5kg</a:t>
            </a:r>
            <a:r>
              <a:rPr kumimoji="1" lang="ja-JP" altLang="en-US" dirty="0" smtClean="0"/>
              <a:t>の体重増加を認めます。</a:t>
            </a:r>
            <a:endParaRPr kumimoji="1" lang="en-US" altLang="ja-JP" dirty="0" smtClean="0"/>
          </a:p>
          <a:p>
            <a:r>
              <a:rPr kumimoji="1" lang="ja-JP" altLang="en-US" dirty="0" smtClean="0"/>
              <a:t>収縮期血圧は</a:t>
            </a:r>
            <a:r>
              <a:rPr kumimoji="1" lang="en-US" altLang="ja-JP" dirty="0" smtClean="0"/>
              <a:t>80mmHg </a:t>
            </a:r>
            <a:r>
              <a:rPr kumimoji="1" lang="ja-JP" altLang="en-US" dirty="0" smtClean="0"/>
              <a:t>代と、低血圧を認めます。</a:t>
            </a:r>
            <a:endParaRPr kumimoji="1" lang="en-US" altLang="ja-JP" dirty="0" smtClean="0"/>
          </a:p>
          <a:p>
            <a:endParaRPr kumimoji="1" lang="en-US" altLang="ja-JP" dirty="0" smtClean="0"/>
          </a:p>
          <a:p>
            <a:r>
              <a:rPr kumimoji="1" lang="ja-JP" altLang="en-US" dirty="0" smtClean="0"/>
              <a:t>心電図は</a:t>
            </a:r>
            <a:r>
              <a:rPr kumimoji="1" lang="en-US" altLang="ja-JP" dirty="0" smtClean="0"/>
              <a:t>A-Pace ,V-pace</a:t>
            </a:r>
          </a:p>
          <a:p>
            <a:r>
              <a:rPr kumimoji="1" lang="ja-JP" altLang="en-US" dirty="0" smtClean="0"/>
              <a:t>胸部レントゲンでは</a:t>
            </a:r>
            <a:r>
              <a:rPr kumimoji="1" lang="en-US" altLang="ja-JP" dirty="0" smtClean="0"/>
              <a:t>CTR67%</a:t>
            </a:r>
            <a:r>
              <a:rPr kumimoji="1" lang="ja-JP" altLang="en-US" dirty="0" smtClean="0"/>
              <a:t>と著明な心拡大を認め、また両側胸水も貯留しています。</a:t>
            </a:r>
            <a:endParaRPr kumimoji="1" lang="en-US" altLang="ja-JP" dirty="0" smtClean="0"/>
          </a:p>
          <a:p>
            <a:endParaRPr kumimoji="1" lang="en-US" altLang="ja-JP" dirty="0" smtClean="0"/>
          </a:p>
          <a:p>
            <a:endParaRPr kumimoji="1" lang="en-US" altLang="ja-JP" dirty="0" smtClean="0"/>
          </a:p>
          <a:p>
            <a:r>
              <a:rPr kumimoji="1" lang="ja-JP" altLang="en-US" dirty="0" smtClean="0"/>
              <a:t>（ベプリコールとかも使用歴あり→心不全増悪で中止</a:t>
            </a:r>
            <a:endParaRPr kumimoji="1" lang="en-US" altLang="ja-JP" dirty="0" smtClean="0"/>
          </a:p>
          <a:p>
            <a:r>
              <a:rPr kumimoji="1" lang="ja-JP" altLang="en-US" dirty="0" smtClean="0"/>
              <a:t>厳密な</a:t>
            </a:r>
            <a:r>
              <a:rPr kumimoji="1" lang="en-US" altLang="ja-JP" dirty="0" smtClean="0"/>
              <a:t>rhythm</a:t>
            </a:r>
            <a:r>
              <a:rPr kumimoji="1" lang="ja-JP" altLang="en-US" dirty="0" smtClean="0"/>
              <a:t>　</a:t>
            </a:r>
            <a:r>
              <a:rPr kumimoji="1" lang="en-US" altLang="ja-JP" dirty="0" smtClean="0"/>
              <a:t>control</a:t>
            </a:r>
            <a:r>
              <a:rPr kumimoji="1" lang="ja-JP" altLang="en-US" dirty="0" smtClean="0"/>
              <a:t>は困難で、アーチスト、</a:t>
            </a:r>
            <a:r>
              <a:rPr kumimoji="1" lang="en-US" altLang="ja-JP" dirty="0" smtClean="0"/>
              <a:t>DIG</a:t>
            </a:r>
            <a:r>
              <a:rPr kumimoji="1" lang="ja-JP" altLang="en-US" dirty="0" smtClean="0"/>
              <a:t>による</a:t>
            </a:r>
            <a:r>
              <a:rPr kumimoji="1" lang="en-US" altLang="ja-JP" dirty="0" smtClean="0"/>
              <a:t>rate</a:t>
            </a:r>
            <a:r>
              <a:rPr kumimoji="1" lang="ja-JP" altLang="en-US" dirty="0" smtClean="0"/>
              <a:t>　</a:t>
            </a:r>
            <a:r>
              <a:rPr kumimoji="1" lang="en-US" altLang="ja-JP" dirty="0" smtClean="0"/>
              <a:t>control</a:t>
            </a:r>
            <a:r>
              <a:rPr kumimoji="1" lang="ja-JP" altLang="en-US" dirty="0" smtClean="0"/>
              <a:t>を施行しています）</a:t>
            </a:r>
            <a:endParaRPr kumimoji="1" lang="ja-JP" altLang="en-US" dirty="0"/>
          </a:p>
        </p:txBody>
      </p:sp>
      <p:sp>
        <p:nvSpPr>
          <p:cNvPr id="4" name="スライド番号プレースホルダ 3"/>
          <p:cNvSpPr>
            <a:spLocks noGrp="1"/>
          </p:cNvSpPr>
          <p:nvPr>
            <p:ph type="sldNum" sz="quarter" idx="10"/>
          </p:nvPr>
        </p:nvSpPr>
        <p:spPr/>
        <p:txBody>
          <a:bodyPr/>
          <a:lstStyle/>
          <a:p>
            <a:fld id="{9AD8E23A-E4E9-4122-88BC-B2DCA5E04AA7}" type="slidenum">
              <a:rPr kumimoji="1" lang="ja-JP" altLang="en-US" smtClean="0"/>
              <a:pPr/>
              <a:t>4</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血液検査です。</a:t>
            </a:r>
            <a:endParaRPr kumimoji="1" lang="en-US" altLang="ja-JP" dirty="0" smtClean="0"/>
          </a:p>
          <a:p>
            <a:r>
              <a:rPr kumimoji="1" lang="en-US" altLang="ja-JP" dirty="0" err="1" smtClean="0"/>
              <a:t>Hgb</a:t>
            </a:r>
            <a:r>
              <a:rPr kumimoji="1" lang="ja-JP" altLang="en-US" dirty="0" smtClean="0"/>
              <a:t>：</a:t>
            </a:r>
            <a:r>
              <a:rPr kumimoji="1" lang="en-US" altLang="ja-JP" dirty="0" smtClean="0"/>
              <a:t>11g/</a:t>
            </a:r>
            <a:r>
              <a:rPr kumimoji="1" lang="en-US" altLang="ja-JP" dirty="0" err="1" smtClean="0"/>
              <a:t>dL</a:t>
            </a:r>
            <a:r>
              <a:rPr kumimoji="1" lang="ja-JP" altLang="en-US" dirty="0" smtClean="0"/>
              <a:t>と貧血あり</a:t>
            </a:r>
            <a:endParaRPr kumimoji="1" lang="en-US" altLang="ja-JP" dirty="0" smtClean="0"/>
          </a:p>
          <a:p>
            <a:r>
              <a:rPr kumimoji="1" lang="ja-JP" altLang="en-US" dirty="0" smtClean="0"/>
              <a:t>軽度腎機能障害あり、</a:t>
            </a:r>
            <a:r>
              <a:rPr kumimoji="1" lang="en-US" altLang="ja-JP" dirty="0" err="1" smtClean="0"/>
              <a:t>Bil</a:t>
            </a:r>
            <a:r>
              <a:rPr kumimoji="1" lang="ja-JP" altLang="en-US" dirty="0" smtClean="0"/>
              <a:t>上昇あり（うっ血肝による）</a:t>
            </a:r>
            <a:endParaRPr kumimoji="1" lang="en-US" altLang="ja-JP" dirty="0" smtClean="0"/>
          </a:p>
          <a:p>
            <a:r>
              <a:rPr kumimoji="1" lang="en-US" altLang="ja-JP" dirty="0" smtClean="0"/>
              <a:t>CRP</a:t>
            </a:r>
            <a:r>
              <a:rPr kumimoji="1" lang="ja-JP" altLang="en-US" dirty="0" smtClean="0"/>
              <a:t>軽度上昇</a:t>
            </a:r>
            <a:endParaRPr kumimoji="1" lang="en-US" altLang="ja-JP" dirty="0" smtClean="0"/>
          </a:p>
          <a:p>
            <a:r>
              <a:rPr kumimoji="1" lang="en-US" altLang="ja-JP" dirty="0" smtClean="0"/>
              <a:t>BNP114.5</a:t>
            </a:r>
            <a:r>
              <a:rPr kumimoji="1" lang="ja-JP" altLang="en-US" dirty="0" smtClean="0"/>
              <a:t>と上昇しています。</a:t>
            </a:r>
            <a:endParaRPr kumimoji="1" lang="ja-JP" altLang="en-US" dirty="0"/>
          </a:p>
        </p:txBody>
      </p:sp>
      <p:sp>
        <p:nvSpPr>
          <p:cNvPr id="4" name="スライド番号プレースホルダ 3"/>
          <p:cNvSpPr>
            <a:spLocks noGrp="1"/>
          </p:cNvSpPr>
          <p:nvPr>
            <p:ph type="sldNum" sz="quarter" idx="10"/>
          </p:nvPr>
        </p:nvSpPr>
        <p:spPr/>
        <p:txBody>
          <a:bodyPr/>
          <a:lstStyle/>
          <a:p>
            <a:fld id="{9AD8E23A-E4E9-4122-88BC-B2DCA5E04AA7}" type="slidenum">
              <a:rPr kumimoji="1" lang="ja-JP" altLang="en-US" smtClean="0"/>
              <a:pPr/>
              <a:t>5</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心エコーでは左房拡大、</a:t>
            </a:r>
            <a:r>
              <a:rPr kumimoji="1" lang="en-US" altLang="ja-JP" dirty="0" smtClean="0"/>
              <a:t>LVD</a:t>
            </a:r>
            <a:r>
              <a:rPr kumimoji="1" lang="ja-JP" altLang="en-US" dirty="0" smtClean="0"/>
              <a:t>ｄ：</a:t>
            </a:r>
            <a:r>
              <a:rPr kumimoji="1" lang="en-US" altLang="ja-JP" dirty="0" smtClean="0"/>
              <a:t>47.3mm</a:t>
            </a:r>
            <a:r>
              <a:rPr kumimoji="1" lang="ja-JP" altLang="en-US" dirty="0" smtClean="0"/>
              <a:t>と軽度左室拡大を認めます。</a:t>
            </a:r>
            <a:endParaRPr kumimoji="1" lang="en-US" altLang="ja-JP" dirty="0" smtClean="0"/>
          </a:p>
          <a:p>
            <a:r>
              <a:rPr kumimoji="1" lang="en-US" altLang="ja-JP" dirty="0" smtClean="0"/>
              <a:t>EF</a:t>
            </a:r>
            <a:r>
              <a:rPr kumimoji="1" lang="ja-JP" altLang="en-US" dirty="0" smtClean="0"/>
              <a:t>の低下</a:t>
            </a:r>
            <a:endParaRPr kumimoji="1" lang="en-US" altLang="ja-JP" dirty="0" smtClean="0"/>
          </a:p>
          <a:p>
            <a:r>
              <a:rPr kumimoji="1" lang="en-US" altLang="ja-JP" dirty="0" smtClean="0"/>
              <a:t>E/e’</a:t>
            </a:r>
            <a:r>
              <a:rPr kumimoji="1" lang="ja-JP" altLang="en-US" dirty="0" smtClean="0"/>
              <a:t>の上昇</a:t>
            </a:r>
            <a:endParaRPr kumimoji="1" lang="en-US" altLang="ja-JP" dirty="0" smtClean="0"/>
          </a:p>
          <a:p>
            <a:r>
              <a:rPr kumimoji="1" lang="ja-JP" altLang="en-US" dirty="0" smtClean="0"/>
              <a:t>著明な</a:t>
            </a:r>
            <a:r>
              <a:rPr kumimoji="1" lang="en-US" altLang="ja-JP" dirty="0" smtClean="0"/>
              <a:t>IVC </a:t>
            </a:r>
            <a:r>
              <a:rPr kumimoji="1" lang="ja-JP" altLang="en-US" dirty="0" smtClean="0"/>
              <a:t>拡大を認めます。</a:t>
            </a:r>
            <a:endParaRPr kumimoji="1" lang="en-US" altLang="ja-JP" dirty="0" smtClean="0"/>
          </a:p>
          <a:p>
            <a:endParaRPr kumimoji="1" lang="en-US" altLang="ja-JP" dirty="0" smtClean="0"/>
          </a:p>
          <a:p>
            <a:r>
              <a:rPr kumimoji="1" lang="ja-JP" altLang="en-US" dirty="0" smtClean="0"/>
              <a:t>軽度～中等度の</a:t>
            </a:r>
            <a:r>
              <a:rPr kumimoji="1" lang="en-US" altLang="ja-JP" dirty="0" smtClean="0"/>
              <a:t>MR</a:t>
            </a:r>
            <a:r>
              <a:rPr kumimoji="1" lang="ja-JP" altLang="en-US" dirty="0" smtClean="0"/>
              <a:t>を認めます。</a:t>
            </a:r>
            <a:endParaRPr kumimoji="1" lang="en-US" altLang="ja-JP" dirty="0" smtClean="0"/>
          </a:p>
          <a:p>
            <a:r>
              <a:rPr kumimoji="1" lang="en-US" altLang="ja-JP" dirty="0" smtClean="0"/>
              <a:t>TRPG:48</a:t>
            </a:r>
            <a:r>
              <a:rPr kumimoji="1" lang="ja-JP" altLang="en-US" dirty="0" smtClean="0"/>
              <a:t>ｍｍ</a:t>
            </a:r>
            <a:r>
              <a:rPr kumimoji="1" lang="en-US" altLang="ja-JP" dirty="0" smtClean="0"/>
              <a:t>Hg</a:t>
            </a:r>
            <a:r>
              <a:rPr kumimoji="1" lang="ja-JP" altLang="en-US" dirty="0" err="1" smtClean="0"/>
              <a:t>、</a:t>
            </a:r>
            <a:r>
              <a:rPr kumimoji="1" lang="ja-JP" altLang="en-US" dirty="0" smtClean="0"/>
              <a:t>推定</a:t>
            </a:r>
            <a:r>
              <a:rPr kumimoji="1" lang="en-US" altLang="ja-JP" dirty="0" smtClean="0"/>
              <a:t>PA</a:t>
            </a:r>
            <a:r>
              <a:rPr kumimoji="1" lang="ja-JP" altLang="en-US" dirty="0" smtClean="0"/>
              <a:t>圧は</a:t>
            </a:r>
            <a:r>
              <a:rPr kumimoji="1" lang="en-US" altLang="ja-JP" dirty="0" smtClean="0"/>
              <a:t>68/26mmHg</a:t>
            </a:r>
            <a:r>
              <a:rPr kumimoji="1" lang="ja-JP" altLang="en-US" dirty="0" smtClean="0"/>
              <a:t>と肺高血圧を認めます。</a:t>
            </a:r>
            <a:endParaRPr kumimoji="1" lang="en-US" altLang="ja-JP" dirty="0" smtClean="0"/>
          </a:p>
          <a:p>
            <a:r>
              <a:rPr kumimoji="1" lang="ja-JP" altLang="en-US" dirty="0" smtClean="0"/>
              <a:t>心の</a:t>
            </a:r>
            <a:r>
              <a:rPr kumimoji="1" lang="ja-JP" altLang="en-US" dirty="0" err="1" smtClean="0"/>
              <a:t>う</a:t>
            </a:r>
            <a:r>
              <a:rPr kumimoji="1" lang="ja-JP" altLang="en-US" dirty="0" smtClean="0"/>
              <a:t>液は中等量、後壁から側壁に認めます。</a:t>
            </a:r>
            <a:endParaRPr kumimoji="1" lang="en-US" altLang="ja-JP" dirty="0" smtClean="0"/>
          </a:p>
          <a:p>
            <a:endParaRPr kumimoji="1" lang="en-US" altLang="ja-JP" dirty="0" smtClean="0"/>
          </a:p>
          <a:p>
            <a:endParaRPr kumimoji="1" lang="en-US" altLang="ja-JP" dirty="0" smtClean="0"/>
          </a:p>
          <a:p>
            <a:r>
              <a:rPr kumimoji="1" lang="en-US" altLang="ja-JP" dirty="0" smtClean="0"/>
              <a:t>Q.DHCM</a:t>
            </a:r>
            <a:r>
              <a:rPr kumimoji="1" lang="ja-JP" altLang="en-US" dirty="0" smtClean="0"/>
              <a:t>？</a:t>
            </a:r>
            <a:endParaRPr kumimoji="1" lang="en-US" altLang="ja-JP" dirty="0" smtClean="0"/>
          </a:p>
          <a:p>
            <a:r>
              <a:rPr kumimoji="1" lang="ja-JP" altLang="en-US" dirty="0" smtClean="0"/>
              <a:t>もともと</a:t>
            </a:r>
            <a:r>
              <a:rPr kumimoji="1" lang="en-US" altLang="ja-JP" dirty="0" smtClean="0"/>
              <a:t>20</a:t>
            </a:r>
            <a:r>
              <a:rPr kumimoji="1" lang="ja-JP" altLang="en-US" dirty="0" smtClean="0"/>
              <a:t>年ほど前に心肥大の指摘はあったそうだが、記録は現時点では残っておらず詳細不明。</a:t>
            </a:r>
            <a:endParaRPr kumimoji="1" lang="en-US" altLang="ja-JP" dirty="0" smtClean="0"/>
          </a:p>
          <a:p>
            <a:r>
              <a:rPr kumimoji="1" lang="ja-JP" altLang="en-US" dirty="0" smtClean="0"/>
              <a:t>精査の結果、その他の心筋症は否定的で、</a:t>
            </a:r>
            <a:r>
              <a:rPr kumimoji="1" lang="en-US" altLang="ja-JP" dirty="0" smtClean="0"/>
              <a:t>DCM</a:t>
            </a:r>
            <a:r>
              <a:rPr kumimoji="1" lang="ja-JP" altLang="en-US" dirty="0" smtClean="0"/>
              <a:t>または</a:t>
            </a:r>
            <a:r>
              <a:rPr kumimoji="1" lang="en-US" altLang="ja-JP" dirty="0" smtClean="0"/>
              <a:t>DHCM</a:t>
            </a:r>
            <a:r>
              <a:rPr kumimoji="1" lang="ja-JP" altLang="en-US" dirty="0" smtClean="0"/>
              <a:t>が上がるが、壁肥厚もない。</a:t>
            </a:r>
            <a:endParaRPr kumimoji="1" lang="en-US" altLang="ja-JP" dirty="0" smtClean="0"/>
          </a:p>
          <a:p>
            <a:r>
              <a:rPr kumimoji="1" lang="ja-JP" altLang="en-US" dirty="0" smtClean="0"/>
              <a:t>心不全が悪いときには</a:t>
            </a:r>
            <a:r>
              <a:rPr kumimoji="1" lang="en-US" altLang="ja-JP" dirty="0" smtClean="0"/>
              <a:t>Dd:60mm</a:t>
            </a:r>
            <a:r>
              <a:rPr kumimoji="1" lang="ja-JP" altLang="en-US" dirty="0" smtClean="0"/>
              <a:t>くらいあった</a:t>
            </a:r>
            <a:r>
              <a:rPr kumimoji="1" lang="en-US" altLang="ja-JP" dirty="0" smtClean="0"/>
              <a:t>…</a:t>
            </a:r>
          </a:p>
          <a:p>
            <a:r>
              <a:rPr kumimoji="1" lang="ja-JP" altLang="en-US" dirty="0" smtClean="0"/>
              <a:t>→拡張型心筋症の申請をしてます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9AD8E23A-E4E9-4122-88BC-B2DCA5E04AA7}" type="slidenum">
              <a:rPr kumimoji="1" lang="ja-JP" altLang="en-US" smtClean="0"/>
              <a:pPr/>
              <a:t>6</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Problem List</a:t>
            </a:r>
            <a:r>
              <a:rPr kumimoji="1" lang="ja-JP" altLang="en-US" dirty="0" smtClean="0"/>
              <a:t>はご覧の通りをあげました。</a:t>
            </a:r>
            <a:endParaRPr kumimoji="1" lang="ja-JP" altLang="en-US" dirty="0"/>
          </a:p>
        </p:txBody>
      </p:sp>
      <p:sp>
        <p:nvSpPr>
          <p:cNvPr id="4" name="スライド番号プレースホルダ 3"/>
          <p:cNvSpPr>
            <a:spLocks noGrp="1"/>
          </p:cNvSpPr>
          <p:nvPr>
            <p:ph type="sldNum" sz="quarter" idx="10"/>
          </p:nvPr>
        </p:nvSpPr>
        <p:spPr/>
        <p:txBody>
          <a:bodyPr/>
          <a:lstStyle/>
          <a:p>
            <a:fld id="{9AD8E23A-E4E9-4122-88BC-B2DCA5E04AA7}" type="slidenum">
              <a:rPr kumimoji="1" lang="ja-JP" altLang="en-US" smtClean="0"/>
              <a:pPr/>
              <a:t>7</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入院後経過です。</a:t>
            </a:r>
            <a:endParaRPr kumimoji="1" lang="en-US" altLang="ja-JP" dirty="0" smtClean="0"/>
          </a:p>
          <a:p>
            <a:r>
              <a:rPr kumimoji="1" lang="ja-JP" altLang="en-US" dirty="0" smtClean="0"/>
              <a:t>入院後、両側胸水穿刺を施行しました。しかし胸水再貯留、また血管内</a:t>
            </a:r>
            <a:r>
              <a:rPr kumimoji="1" lang="en-US" altLang="ja-JP" dirty="0" smtClean="0"/>
              <a:t>hypo</a:t>
            </a:r>
            <a:r>
              <a:rPr kumimoji="1" lang="ja-JP" altLang="en-US" dirty="0" smtClean="0"/>
              <a:t>によると思われる尿量低下があったため、</a:t>
            </a:r>
            <a:r>
              <a:rPr kumimoji="1" lang="en-US" altLang="ja-JP" dirty="0" smtClean="0"/>
              <a:t>DOB</a:t>
            </a:r>
            <a:r>
              <a:rPr kumimoji="1" lang="ja-JP" altLang="en-US" dirty="0" smtClean="0"/>
              <a:t>を開始、尿量増加、体重減少傾向となりました。</a:t>
            </a:r>
            <a:endParaRPr kumimoji="1" lang="en-US" altLang="ja-JP" dirty="0" smtClean="0"/>
          </a:p>
          <a:p>
            <a:endParaRPr kumimoji="1" lang="en-US" altLang="ja-JP" dirty="0" smtClean="0"/>
          </a:p>
          <a:p>
            <a:r>
              <a:rPr kumimoji="1" lang="ja-JP" altLang="en-US" dirty="0" smtClean="0"/>
              <a:t>しかし、第</a:t>
            </a:r>
            <a:r>
              <a:rPr kumimoji="1" lang="en-US" altLang="ja-JP" dirty="0" smtClean="0"/>
              <a:t>20</a:t>
            </a:r>
            <a:r>
              <a:rPr kumimoji="1" lang="ja-JP" altLang="en-US" dirty="0" smtClean="0"/>
              <a:t>病日に腐食性食道炎を併発。抗菌薬投与（</a:t>
            </a:r>
            <a:r>
              <a:rPr kumimoji="1" lang="en-US" altLang="ja-JP" dirty="0" smtClean="0"/>
              <a:t>MEPM+CLDM)</a:t>
            </a:r>
            <a:r>
              <a:rPr kumimoji="1" lang="ja-JP" altLang="en-US" dirty="0" smtClean="0"/>
              <a:t>絶飲食、</a:t>
            </a:r>
            <a:r>
              <a:rPr kumimoji="1" lang="en-US" altLang="ja-JP" dirty="0" smtClean="0"/>
              <a:t>IVH</a:t>
            </a:r>
            <a:r>
              <a:rPr kumimoji="1" lang="ja-JP" altLang="en-US" dirty="0" smtClean="0"/>
              <a:t>管理となり、内服薬はすべてストップとなり、注射剤だけでの管理となりました。</a:t>
            </a:r>
            <a:r>
              <a:rPr kumimoji="1" lang="en-US" altLang="ja-JP" dirty="0" smtClean="0"/>
              <a:t>Septic shock</a:t>
            </a:r>
            <a:r>
              <a:rPr kumimoji="1" lang="ja-JP" altLang="en-US" dirty="0" smtClean="0"/>
              <a:t>を併発し</a:t>
            </a:r>
            <a:r>
              <a:rPr kumimoji="1" lang="en-US" altLang="ja-JP" dirty="0" smtClean="0"/>
              <a:t>NAD</a:t>
            </a:r>
            <a:r>
              <a:rPr kumimoji="1" lang="ja-JP" altLang="en-US" dirty="0" err="1" smtClean="0"/>
              <a:t>、</a:t>
            </a:r>
            <a:r>
              <a:rPr kumimoji="1" lang="en-US" altLang="ja-JP" dirty="0" smtClean="0"/>
              <a:t>DOA</a:t>
            </a:r>
            <a:r>
              <a:rPr kumimoji="1" lang="ja-JP" altLang="en-US" dirty="0" smtClean="0"/>
              <a:t>併用、</a:t>
            </a:r>
            <a:r>
              <a:rPr kumimoji="1" lang="en-US" altLang="ja-JP" dirty="0" smtClean="0"/>
              <a:t>CHDF</a:t>
            </a:r>
            <a:r>
              <a:rPr kumimoji="1" lang="ja-JP" altLang="en-US" dirty="0" smtClean="0"/>
              <a:t>管理となりました。</a:t>
            </a:r>
            <a:endParaRPr kumimoji="1" lang="en-US" altLang="ja-JP" dirty="0" smtClean="0"/>
          </a:p>
          <a:p>
            <a:r>
              <a:rPr kumimoji="1" lang="ja-JP" altLang="en-US" dirty="0" smtClean="0"/>
              <a:t>いったんは離脱できましたが、利尿薬内服が再開となった後、再度腎機能悪化、尿量低下しもう一度</a:t>
            </a:r>
            <a:r>
              <a:rPr kumimoji="1" lang="en-US" altLang="ja-JP" dirty="0" smtClean="0"/>
              <a:t>CHDF</a:t>
            </a:r>
            <a:r>
              <a:rPr kumimoji="1" lang="ja-JP" altLang="en-US" dirty="0" smtClean="0"/>
              <a:t>を使用しました。</a:t>
            </a:r>
            <a:endParaRPr kumimoji="1" lang="en-US" altLang="ja-JP" dirty="0" smtClean="0"/>
          </a:p>
          <a:p>
            <a:r>
              <a:rPr kumimoji="1" lang="ja-JP" altLang="en-US" dirty="0" smtClean="0"/>
              <a:t>内服薬をすべて再開し、</a:t>
            </a:r>
            <a:r>
              <a:rPr kumimoji="1" lang="en-US" altLang="ja-JP" dirty="0" smtClean="0"/>
              <a:t>CHDF</a:t>
            </a:r>
            <a:r>
              <a:rPr kumimoji="1" lang="ja-JP" altLang="en-US" dirty="0" smtClean="0"/>
              <a:t>を離脱。</a:t>
            </a:r>
            <a:endParaRPr kumimoji="1" lang="en-US" altLang="ja-JP" dirty="0" smtClean="0"/>
          </a:p>
          <a:p>
            <a:r>
              <a:rPr kumimoji="1" lang="ja-JP" altLang="en-US" dirty="0" smtClean="0"/>
              <a:t>内服薬に新たにフルイトランを追加し、体液コントロールはラシックス増減によるコントロールを行っていき、</a:t>
            </a:r>
            <a:r>
              <a:rPr kumimoji="1" lang="en-US" altLang="ja-JP" dirty="0" smtClean="0"/>
              <a:t>DOB</a:t>
            </a:r>
            <a:r>
              <a:rPr kumimoji="1" lang="ja-JP" altLang="en-US" dirty="0" smtClean="0"/>
              <a:t>を</a:t>
            </a:r>
            <a:r>
              <a:rPr kumimoji="1" lang="en-US" altLang="ja-JP" dirty="0" smtClean="0"/>
              <a:t>0.2γ</a:t>
            </a:r>
            <a:r>
              <a:rPr kumimoji="1" lang="ja-JP" altLang="en-US" dirty="0" err="1" smtClean="0"/>
              <a:t>ずつ漸</a:t>
            </a:r>
            <a:r>
              <a:rPr kumimoji="1" lang="ja-JP" altLang="en-US" dirty="0" smtClean="0"/>
              <a:t>減していきました。</a:t>
            </a:r>
            <a:endParaRPr kumimoji="1" lang="en-US" altLang="ja-JP" dirty="0" smtClean="0"/>
          </a:p>
          <a:p>
            <a:r>
              <a:rPr kumimoji="1" lang="ja-JP" altLang="en-US" dirty="0" smtClean="0"/>
              <a:t>しかし、胸水貯留、腎機能悪化し、利尿薬のみではコントロール不十分と判断しタナドーパを導入、</a:t>
            </a:r>
            <a:r>
              <a:rPr kumimoji="1" lang="en-US" altLang="ja-JP" dirty="0" smtClean="0"/>
              <a:t>0.6γ</a:t>
            </a:r>
            <a:r>
              <a:rPr kumimoji="1" lang="ja-JP" altLang="en-US" dirty="0" smtClean="0"/>
              <a:t>までは順調に漸減出来ていました。</a:t>
            </a:r>
            <a:endParaRPr kumimoji="1" lang="en-US" altLang="ja-JP" dirty="0" smtClean="0"/>
          </a:p>
          <a:p>
            <a:r>
              <a:rPr kumimoji="1" lang="ja-JP" altLang="en-US" dirty="0" smtClean="0"/>
              <a:t>しかし、血圧低下、尿量低下があり、</a:t>
            </a:r>
            <a:r>
              <a:rPr kumimoji="1" lang="en-US" altLang="ja-JP" dirty="0" smtClean="0"/>
              <a:t>0.6γ</a:t>
            </a:r>
            <a:r>
              <a:rPr kumimoji="1" lang="ja-JP" altLang="en-US" dirty="0" smtClean="0"/>
              <a:t>から減量困難となりました。</a:t>
            </a:r>
            <a:endParaRPr kumimoji="1" lang="en-US" altLang="ja-JP" dirty="0" smtClean="0"/>
          </a:p>
          <a:p>
            <a:endParaRPr kumimoji="1" lang="en-US" altLang="ja-JP" dirty="0" smtClean="0"/>
          </a:p>
          <a:p>
            <a:endParaRPr kumimoji="1" lang="en-US" altLang="ja-JP" dirty="0" smtClean="0"/>
          </a:p>
          <a:p>
            <a:r>
              <a:rPr kumimoji="1" lang="en-US" altLang="ja-JP" dirty="0" smtClean="0"/>
              <a:t>2</a:t>
            </a:r>
            <a:r>
              <a:rPr kumimoji="1" lang="ja-JP" altLang="en-US" dirty="0" smtClean="0"/>
              <a:t>回目</a:t>
            </a:r>
            <a:r>
              <a:rPr kumimoji="1" lang="en-US" altLang="ja-JP" dirty="0" smtClean="0"/>
              <a:t>CHDF</a:t>
            </a:r>
          </a:p>
          <a:p>
            <a:r>
              <a:rPr kumimoji="1" lang="ja-JP" altLang="en-US" dirty="0" smtClean="0"/>
              <a:t>利尿薬再開による尿量↑↑</a:t>
            </a:r>
            <a:r>
              <a:rPr kumimoji="1" lang="en-US" altLang="ja-JP" dirty="0" smtClean="0"/>
              <a:t>…</a:t>
            </a:r>
            <a:r>
              <a:rPr kumimoji="1" lang="ja-JP" altLang="en-US" dirty="0" smtClean="0"/>
              <a:t>体重変動が</a:t>
            </a:r>
            <a:r>
              <a:rPr kumimoji="1" lang="en-US" altLang="ja-JP" dirty="0" smtClean="0"/>
              <a:t>0.5kg/d</a:t>
            </a:r>
            <a:r>
              <a:rPr kumimoji="1" lang="ja-JP" altLang="en-US" dirty="0" smtClean="0"/>
              <a:t>程の変動あり。利尿剤を減らすも、今度は尿量低下、腎機能悪化が出てしまった。</a:t>
            </a:r>
            <a:endParaRPr kumimoji="1" lang="en-US" altLang="ja-JP" dirty="0" smtClean="0"/>
          </a:p>
          <a:p>
            <a:r>
              <a:rPr kumimoji="1" lang="en-US" altLang="ja-JP" dirty="0" err="1" smtClean="0"/>
              <a:t>FENa</a:t>
            </a:r>
            <a:r>
              <a:rPr kumimoji="1" lang="ja-JP" altLang="en-US" dirty="0" err="1" smtClean="0"/>
              <a:t>、</a:t>
            </a:r>
            <a:r>
              <a:rPr kumimoji="1" lang="en-US" altLang="ja-JP" dirty="0" smtClean="0"/>
              <a:t>FEUN</a:t>
            </a:r>
            <a:r>
              <a:rPr kumimoji="1" lang="ja-JP" altLang="en-US" dirty="0" smtClean="0"/>
              <a:t>を測定しても腎前性の所見があり。</a:t>
            </a:r>
            <a:endParaRPr kumimoji="1" lang="en-US" altLang="ja-JP" dirty="0" smtClean="0"/>
          </a:p>
        </p:txBody>
      </p:sp>
      <p:sp>
        <p:nvSpPr>
          <p:cNvPr id="4" name="スライド番号プレースホルダ 3"/>
          <p:cNvSpPr>
            <a:spLocks noGrp="1"/>
          </p:cNvSpPr>
          <p:nvPr>
            <p:ph type="sldNum" sz="quarter" idx="10"/>
          </p:nvPr>
        </p:nvSpPr>
        <p:spPr/>
        <p:txBody>
          <a:bodyPr/>
          <a:lstStyle/>
          <a:p>
            <a:fld id="{9AD8E23A-E4E9-4122-88BC-B2DCA5E04AA7}" type="slidenum">
              <a:rPr kumimoji="1" lang="ja-JP" altLang="en-US" smtClean="0"/>
              <a:pPr/>
              <a:t>8</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ここで、再度</a:t>
            </a:r>
            <a:r>
              <a:rPr kumimoji="1" lang="en-US" altLang="ja-JP" dirty="0" smtClean="0"/>
              <a:t>Problem List</a:t>
            </a:r>
            <a:r>
              <a:rPr kumimoji="1" lang="ja-JP" altLang="en-US" dirty="0" smtClean="0"/>
              <a:t>をあげますと以下のようになります。</a:t>
            </a:r>
            <a:endParaRPr kumimoji="1" lang="en-US" altLang="ja-JP" dirty="0" smtClean="0"/>
          </a:p>
          <a:p>
            <a:r>
              <a:rPr kumimoji="1" lang="ja-JP" altLang="en-US" dirty="0" smtClean="0"/>
              <a:t>また、内服薬もご覧の通りになります。</a:t>
            </a:r>
            <a:endParaRPr kumimoji="1" lang="en-US" altLang="ja-JP" dirty="0" smtClean="0"/>
          </a:p>
          <a:p>
            <a:endParaRPr kumimoji="1" lang="en-US" altLang="ja-JP" dirty="0" smtClean="0"/>
          </a:p>
          <a:p>
            <a:r>
              <a:rPr kumimoji="1" lang="ja-JP" altLang="en-US" dirty="0" smtClean="0"/>
              <a:t>ここで、</a:t>
            </a:r>
            <a:r>
              <a:rPr kumimoji="1" lang="en-US" altLang="ja-JP" dirty="0" smtClean="0"/>
              <a:t>Problem List</a:t>
            </a:r>
            <a:r>
              <a:rPr kumimoji="1" lang="ja-JP" altLang="en-US" dirty="0" smtClean="0"/>
              <a:t>に注目していただくと</a:t>
            </a:r>
            <a:endParaRPr kumimoji="1" lang="en-US" altLang="ja-JP" dirty="0" smtClean="0"/>
          </a:p>
          <a:p>
            <a:r>
              <a:rPr kumimoji="1" lang="ja-JP" altLang="en-US" dirty="0" smtClean="0"/>
              <a:t>入院時と比較すると好酸球増多、低血圧が新たにあげられます。これに加え低</a:t>
            </a:r>
            <a:r>
              <a:rPr kumimoji="1" lang="en-US" altLang="ja-JP" dirty="0" smtClean="0"/>
              <a:t>Na</a:t>
            </a:r>
            <a:r>
              <a:rPr kumimoji="1" lang="ja-JP" altLang="en-US" dirty="0" smtClean="0"/>
              <a:t>血症を考えますと、</a:t>
            </a:r>
            <a:endParaRPr kumimoji="1" lang="en-US" altLang="ja-JP" dirty="0" smtClean="0"/>
          </a:p>
          <a:p>
            <a:r>
              <a:rPr kumimoji="1" lang="ja-JP" altLang="en-US" dirty="0" smtClean="0"/>
              <a:t>副腎機能低下の可能性が考えられました。</a:t>
            </a:r>
            <a:endParaRPr kumimoji="1" lang="ja-JP" altLang="en-US" dirty="0"/>
          </a:p>
        </p:txBody>
      </p:sp>
      <p:sp>
        <p:nvSpPr>
          <p:cNvPr id="4" name="スライド番号プレースホルダ 3"/>
          <p:cNvSpPr>
            <a:spLocks noGrp="1"/>
          </p:cNvSpPr>
          <p:nvPr>
            <p:ph type="sldNum" sz="quarter" idx="10"/>
          </p:nvPr>
        </p:nvSpPr>
        <p:spPr/>
        <p:txBody>
          <a:bodyPr/>
          <a:lstStyle/>
          <a:p>
            <a:fld id="{9AD8E23A-E4E9-4122-88BC-B2DCA5E04AA7}" type="slidenum">
              <a:rPr kumimoji="1" lang="ja-JP" altLang="en-US" smtClean="0"/>
              <a:pPr/>
              <a:t>10</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追加する前までは、収縮期血圧は</a:t>
            </a:r>
            <a:r>
              <a:rPr kumimoji="1" lang="en-US" altLang="ja-JP" dirty="0" smtClean="0"/>
              <a:t>70mmHg</a:t>
            </a:r>
            <a:r>
              <a:rPr kumimoji="1" lang="ja-JP" altLang="en-US" dirty="0" smtClean="0"/>
              <a:t>台　尿量も徐々に低下していました。</a:t>
            </a:r>
            <a:endParaRPr kumimoji="1" lang="en-US" altLang="ja-JP" dirty="0" smtClean="0"/>
          </a:p>
          <a:p>
            <a:r>
              <a:rPr kumimoji="1" lang="ja-JP" altLang="en-US" dirty="0" smtClean="0"/>
              <a:t>腎前性腎不全、血圧低下に対してセララ、フルイトランを減量しました。</a:t>
            </a:r>
            <a:endParaRPr kumimoji="1" lang="en-US" altLang="ja-JP" dirty="0" smtClean="0"/>
          </a:p>
          <a:p>
            <a:r>
              <a:rPr kumimoji="1" lang="ja-JP" altLang="en-US" dirty="0" smtClean="0"/>
              <a:t>尿量は軽度増加しましたが、体重コントロールは不良であり、</a:t>
            </a:r>
            <a:r>
              <a:rPr kumimoji="1" lang="en-US" altLang="ja-JP" dirty="0" smtClean="0"/>
              <a:t>Rapid</a:t>
            </a:r>
            <a:r>
              <a:rPr kumimoji="1" lang="ja-JP" altLang="en-US" dirty="0" smtClean="0"/>
              <a:t>　</a:t>
            </a:r>
            <a:r>
              <a:rPr kumimoji="1" lang="en-US" altLang="ja-JP" dirty="0" smtClean="0"/>
              <a:t>ACTH</a:t>
            </a:r>
            <a:r>
              <a:rPr kumimoji="1" lang="ja-JP" altLang="en-US" dirty="0" smtClean="0"/>
              <a:t>検査の結果をみて、プレドニゾロン</a:t>
            </a:r>
            <a:r>
              <a:rPr kumimoji="1" lang="en-US" altLang="ja-JP" dirty="0" smtClean="0"/>
              <a:t>2.5mg</a:t>
            </a:r>
            <a:r>
              <a:rPr kumimoji="1" lang="ja-JP" altLang="en-US" dirty="0" smtClean="0"/>
              <a:t>の内服を開始しました。</a:t>
            </a:r>
            <a:endParaRPr kumimoji="1" lang="en-US" altLang="ja-JP" dirty="0" smtClean="0"/>
          </a:p>
          <a:p>
            <a:r>
              <a:rPr kumimoji="1" lang="ja-JP" altLang="en-US" dirty="0" smtClean="0"/>
              <a:t>内服後、</a:t>
            </a:r>
            <a:r>
              <a:rPr kumimoji="1" lang="en-US" altLang="ja-JP" dirty="0" smtClean="0"/>
              <a:t>sBP70mmHg </a:t>
            </a:r>
            <a:r>
              <a:rPr kumimoji="1" lang="ja-JP" altLang="en-US" dirty="0" smtClean="0"/>
              <a:t>台が</a:t>
            </a:r>
            <a:r>
              <a:rPr kumimoji="1" lang="en-US" altLang="ja-JP" dirty="0" smtClean="0"/>
              <a:t>90mmHg </a:t>
            </a:r>
            <a:r>
              <a:rPr kumimoji="1" lang="ja-JP" altLang="en-US" dirty="0" smtClean="0"/>
              <a:t>台へと血圧上昇し、尿量も確保できるようになり、体重も徐々に減少していきました。</a:t>
            </a:r>
            <a:endParaRPr kumimoji="1" lang="en-US" altLang="ja-JP" dirty="0" smtClean="0"/>
          </a:p>
          <a:p>
            <a:r>
              <a:rPr kumimoji="1" lang="ja-JP" altLang="en-US" dirty="0" smtClean="0"/>
              <a:t>体重減少を確認し、</a:t>
            </a:r>
            <a:r>
              <a:rPr kumimoji="1" lang="en-US" altLang="ja-JP" dirty="0" smtClean="0"/>
              <a:t>DOB</a:t>
            </a:r>
            <a:r>
              <a:rPr kumimoji="1" lang="ja-JP" altLang="en-US" dirty="0" smtClean="0"/>
              <a:t>を再度漸減開始、とくに尿量低下や体重増加することなくそのまま中止することができました。</a:t>
            </a:r>
            <a:endParaRPr kumimoji="1" lang="en-US" altLang="ja-JP" dirty="0" smtClean="0"/>
          </a:p>
          <a:p>
            <a:r>
              <a:rPr kumimoji="1" lang="en-US" altLang="ja-JP" dirty="0" smtClean="0"/>
              <a:t>PSL</a:t>
            </a:r>
            <a:r>
              <a:rPr kumimoji="1" lang="ja-JP" altLang="en-US" dirty="0" smtClean="0"/>
              <a:t>の効果として、</a:t>
            </a:r>
            <a:r>
              <a:rPr kumimoji="1" lang="en-US" altLang="ja-JP" dirty="0" smtClean="0"/>
              <a:t>Eosin</a:t>
            </a:r>
            <a:r>
              <a:rPr kumimoji="1" lang="ja-JP" altLang="en-US" dirty="0" smtClean="0"/>
              <a:t>値はご覧の通り減少していっています。</a:t>
            </a:r>
            <a:endParaRPr kumimoji="1" lang="en-US" altLang="ja-JP" dirty="0" smtClean="0"/>
          </a:p>
          <a:p>
            <a:r>
              <a:rPr kumimoji="1" lang="ja-JP" altLang="en-US" dirty="0" smtClean="0"/>
              <a:t>その後、約</a:t>
            </a:r>
            <a:r>
              <a:rPr kumimoji="1" lang="en-US" altLang="ja-JP" dirty="0" smtClean="0"/>
              <a:t>6</a:t>
            </a:r>
            <a:r>
              <a:rPr kumimoji="1" lang="ja-JP" altLang="en-US" dirty="0" smtClean="0"/>
              <a:t>カ月に及んだ入院からようやく退院となりました。</a:t>
            </a:r>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9AD8E23A-E4E9-4122-88BC-B2DCA5E04AA7}" type="slidenum">
              <a:rPr lang="ja-JP" altLang="en-US" smtClean="0">
                <a:solidFill>
                  <a:prstClr val="black"/>
                </a:solidFill>
                <a:latin typeface="Calibri"/>
                <a:ea typeface="ＭＳ Ｐゴシック"/>
              </a:rPr>
              <a:pPr/>
              <a:t>13</a:t>
            </a:fld>
            <a:endParaRPr lang="ja-JP" altLang="en-US">
              <a:solidFill>
                <a:prstClr val="black"/>
              </a:solidFill>
              <a:latin typeface="Calibri"/>
              <a:ea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2B14099-651C-4740-BE4A-2D4AE605284E}" type="datetimeFigureOut">
              <a:rPr kumimoji="1" lang="ja-JP" altLang="en-US" smtClean="0"/>
              <a:pPr/>
              <a:t>2015/3/4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1BB6DE8-F085-4E1E-8B90-4B1BD08029F7}" type="slidenum">
              <a:rPr kumimoji="1" lang="ja-JP" altLang="en-US" smtClean="0"/>
              <a:pPr/>
              <a:t>‹#›</a:t>
            </a:fld>
            <a:endParaRPr kumimoji="1" lang="ja-JP" altLang="en-US"/>
          </a:p>
        </p:txBody>
      </p:sp>
    </p:spTree>
    <p:extLst>
      <p:ext uri="{BB962C8B-B14F-4D97-AF65-F5344CB8AC3E}">
        <p14:creationId xmlns:p14="http://schemas.microsoft.com/office/powerpoint/2010/main" val="2620871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2B14099-651C-4740-BE4A-2D4AE605284E}" type="datetimeFigureOut">
              <a:rPr kumimoji="1" lang="ja-JP" altLang="en-US" smtClean="0"/>
              <a:pPr/>
              <a:t>2015/3/4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1BB6DE8-F085-4E1E-8B90-4B1BD08029F7}" type="slidenum">
              <a:rPr kumimoji="1" lang="ja-JP" altLang="en-US" smtClean="0"/>
              <a:pPr/>
              <a:t>‹#›</a:t>
            </a:fld>
            <a:endParaRPr kumimoji="1" lang="ja-JP" altLang="en-US"/>
          </a:p>
        </p:txBody>
      </p:sp>
    </p:spTree>
    <p:extLst>
      <p:ext uri="{BB962C8B-B14F-4D97-AF65-F5344CB8AC3E}">
        <p14:creationId xmlns:p14="http://schemas.microsoft.com/office/powerpoint/2010/main" val="1799427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2B14099-651C-4740-BE4A-2D4AE605284E}" type="datetimeFigureOut">
              <a:rPr kumimoji="1" lang="ja-JP" altLang="en-US" smtClean="0"/>
              <a:pPr/>
              <a:t>2015/3/4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1BB6DE8-F085-4E1E-8B90-4B1BD08029F7}" type="slidenum">
              <a:rPr kumimoji="1" lang="ja-JP" altLang="en-US" smtClean="0"/>
              <a:pPr/>
              <a:t>‹#›</a:t>
            </a:fld>
            <a:endParaRPr kumimoji="1" lang="ja-JP" altLang="en-US"/>
          </a:p>
        </p:txBody>
      </p:sp>
    </p:spTree>
    <p:extLst>
      <p:ext uri="{BB962C8B-B14F-4D97-AF65-F5344CB8AC3E}">
        <p14:creationId xmlns:p14="http://schemas.microsoft.com/office/powerpoint/2010/main" val="4034431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F2B14099-651C-4740-BE4A-2D4AE605284E}" type="datetimeFigureOut">
              <a:rPr lang="ja-JP" altLang="en-US" smtClean="0">
                <a:solidFill>
                  <a:prstClr val="black">
                    <a:tint val="75000"/>
                  </a:prstClr>
                </a:solidFill>
                <a:latin typeface="Calibri"/>
                <a:ea typeface="ＭＳ Ｐゴシック"/>
              </a:rPr>
              <a:pPr/>
              <a:t>2015/3/4</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12"/>
          </p:nvPr>
        </p:nvSpPr>
        <p:spPr/>
        <p:txBody>
          <a:bodyPr/>
          <a:lstStyle/>
          <a:p>
            <a:fld id="{D1BB6DE8-F085-4E1E-8B90-4B1BD08029F7}"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429810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2B14099-651C-4740-BE4A-2D4AE605284E}" type="datetimeFigureOut">
              <a:rPr lang="ja-JP" altLang="en-US" smtClean="0">
                <a:solidFill>
                  <a:prstClr val="black">
                    <a:tint val="75000"/>
                  </a:prstClr>
                </a:solidFill>
                <a:latin typeface="Calibri"/>
                <a:ea typeface="ＭＳ Ｐゴシック"/>
              </a:rPr>
              <a:pPr/>
              <a:t>2015/3/4</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12"/>
          </p:nvPr>
        </p:nvSpPr>
        <p:spPr/>
        <p:txBody>
          <a:bodyPr/>
          <a:lstStyle/>
          <a:p>
            <a:fld id="{D1BB6DE8-F085-4E1E-8B90-4B1BD08029F7}"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449240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F2B14099-651C-4740-BE4A-2D4AE605284E}" type="datetimeFigureOut">
              <a:rPr lang="ja-JP" altLang="en-US" smtClean="0">
                <a:solidFill>
                  <a:prstClr val="black">
                    <a:tint val="75000"/>
                  </a:prstClr>
                </a:solidFill>
                <a:latin typeface="Calibri"/>
                <a:ea typeface="ＭＳ Ｐゴシック"/>
              </a:rPr>
              <a:pPr/>
              <a:t>2015/3/4</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12"/>
          </p:nvPr>
        </p:nvSpPr>
        <p:spPr/>
        <p:txBody>
          <a:bodyPr/>
          <a:lstStyle/>
          <a:p>
            <a:fld id="{D1BB6DE8-F085-4E1E-8B90-4B1BD08029F7}"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4119196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F2B14099-651C-4740-BE4A-2D4AE605284E}" type="datetimeFigureOut">
              <a:rPr lang="ja-JP" altLang="en-US" smtClean="0">
                <a:solidFill>
                  <a:prstClr val="black">
                    <a:tint val="75000"/>
                  </a:prstClr>
                </a:solidFill>
                <a:latin typeface="Calibri"/>
                <a:ea typeface="ＭＳ Ｐゴシック"/>
              </a:rPr>
              <a:pPr/>
              <a:t>2015/3/4</a:t>
            </a:fld>
            <a:endParaRPr lang="ja-JP" altLang="en-US">
              <a:solidFill>
                <a:prstClr val="black">
                  <a:tint val="75000"/>
                </a:prstClr>
              </a:solidFill>
              <a:latin typeface="Calibri"/>
              <a:ea typeface="ＭＳ Ｐゴシック"/>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 6"/>
          <p:cNvSpPr>
            <a:spLocks noGrp="1"/>
          </p:cNvSpPr>
          <p:nvPr>
            <p:ph type="sldNum" sz="quarter" idx="12"/>
          </p:nvPr>
        </p:nvSpPr>
        <p:spPr/>
        <p:txBody>
          <a:bodyPr/>
          <a:lstStyle/>
          <a:p>
            <a:fld id="{D1BB6DE8-F085-4E1E-8B90-4B1BD08029F7}"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073662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F2B14099-651C-4740-BE4A-2D4AE605284E}" type="datetimeFigureOut">
              <a:rPr lang="ja-JP" altLang="en-US" smtClean="0">
                <a:solidFill>
                  <a:prstClr val="black">
                    <a:tint val="75000"/>
                  </a:prstClr>
                </a:solidFill>
                <a:latin typeface="Calibri"/>
                <a:ea typeface="ＭＳ Ｐゴシック"/>
              </a:rPr>
              <a:pPr/>
              <a:t>2015/3/4</a:t>
            </a:fld>
            <a:endParaRPr lang="ja-JP" altLang="en-US">
              <a:solidFill>
                <a:prstClr val="black">
                  <a:tint val="75000"/>
                </a:prstClr>
              </a:solidFill>
              <a:latin typeface="Calibri"/>
              <a:ea typeface="ＭＳ Ｐゴシック"/>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9" name="スライド番号プレースホルダ 8"/>
          <p:cNvSpPr>
            <a:spLocks noGrp="1"/>
          </p:cNvSpPr>
          <p:nvPr>
            <p:ph type="sldNum" sz="quarter" idx="12"/>
          </p:nvPr>
        </p:nvSpPr>
        <p:spPr/>
        <p:txBody>
          <a:bodyPr/>
          <a:lstStyle/>
          <a:p>
            <a:fld id="{D1BB6DE8-F085-4E1E-8B90-4B1BD08029F7}"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892845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F2B14099-651C-4740-BE4A-2D4AE605284E}" type="datetimeFigureOut">
              <a:rPr lang="ja-JP" altLang="en-US" smtClean="0">
                <a:solidFill>
                  <a:prstClr val="black">
                    <a:tint val="75000"/>
                  </a:prstClr>
                </a:solidFill>
                <a:latin typeface="Calibri"/>
                <a:ea typeface="ＭＳ Ｐゴシック"/>
              </a:rPr>
              <a:pPr/>
              <a:t>2015/3/4</a:t>
            </a:fld>
            <a:endParaRPr lang="ja-JP" altLang="en-US">
              <a:solidFill>
                <a:prstClr val="black">
                  <a:tint val="75000"/>
                </a:prstClr>
              </a:solidFill>
              <a:latin typeface="Calibri"/>
              <a:ea typeface="ＭＳ Ｐゴシック"/>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5" name="スライド番号プレースホルダ 4"/>
          <p:cNvSpPr>
            <a:spLocks noGrp="1"/>
          </p:cNvSpPr>
          <p:nvPr>
            <p:ph type="sldNum" sz="quarter" idx="12"/>
          </p:nvPr>
        </p:nvSpPr>
        <p:spPr/>
        <p:txBody>
          <a:bodyPr/>
          <a:lstStyle/>
          <a:p>
            <a:fld id="{D1BB6DE8-F085-4E1E-8B90-4B1BD08029F7}"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4071011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2B14099-651C-4740-BE4A-2D4AE605284E}" type="datetimeFigureOut">
              <a:rPr lang="ja-JP" altLang="en-US" smtClean="0">
                <a:solidFill>
                  <a:prstClr val="black">
                    <a:tint val="75000"/>
                  </a:prstClr>
                </a:solidFill>
                <a:latin typeface="Calibri"/>
                <a:ea typeface="ＭＳ Ｐゴシック"/>
              </a:rPr>
              <a:pPr/>
              <a:t>2015/3/4</a:t>
            </a:fld>
            <a:endParaRPr lang="ja-JP" altLang="en-US">
              <a:solidFill>
                <a:prstClr val="black">
                  <a:tint val="75000"/>
                </a:prstClr>
              </a:solidFill>
              <a:latin typeface="Calibri"/>
              <a:ea typeface="ＭＳ Ｐゴシック"/>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4" name="スライド番号プレースホルダ 3"/>
          <p:cNvSpPr>
            <a:spLocks noGrp="1"/>
          </p:cNvSpPr>
          <p:nvPr>
            <p:ph type="sldNum" sz="quarter" idx="12"/>
          </p:nvPr>
        </p:nvSpPr>
        <p:spPr/>
        <p:txBody>
          <a:bodyPr/>
          <a:lstStyle/>
          <a:p>
            <a:fld id="{D1BB6DE8-F085-4E1E-8B90-4B1BD08029F7}"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977441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2B14099-651C-4740-BE4A-2D4AE605284E}" type="datetimeFigureOut">
              <a:rPr lang="ja-JP" altLang="en-US" smtClean="0">
                <a:solidFill>
                  <a:prstClr val="black">
                    <a:tint val="75000"/>
                  </a:prstClr>
                </a:solidFill>
                <a:latin typeface="Calibri"/>
                <a:ea typeface="ＭＳ Ｐゴシック"/>
              </a:rPr>
              <a:pPr/>
              <a:t>2015/3/4</a:t>
            </a:fld>
            <a:endParaRPr lang="ja-JP" altLang="en-US">
              <a:solidFill>
                <a:prstClr val="black">
                  <a:tint val="75000"/>
                </a:prstClr>
              </a:solidFill>
              <a:latin typeface="Calibri"/>
              <a:ea typeface="ＭＳ Ｐゴシック"/>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 6"/>
          <p:cNvSpPr>
            <a:spLocks noGrp="1"/>
          </p:cNvSpPr>
          <p:nvPr>
            <p:ph type="sldNum" sz="quarter" idx="12"/>
          </p:nvPr>
        </p:nvSpPr>
        <p:spPr/>
        <p:txBody>
          <a:bodyPr/>
          <a:lstStyle/>
          <a:p>
            <a:fld id="{D1BB6DE8-F085-4E1E-8B90-4B1BD08029F7}"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176966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2B14099-651C-4740-BE4A-2D4AE605284E}" type="datetimeFigureOut">
              <a:rPr kumimoji="1" lang="ja-JP" altLang="en-US" smtClean="0"/>
              <a:pPr/>
              <a:t>2015/3/4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1BB6DE8-F085-4E1E-8B90-4B1BD08029F7}" type="slidenum">
              <a:rPr kumimoji="1" lang="ja-JP" altLang="en-US" smtClean="0"/>
              <a:pPr/>
              <a:t>‹#›</a:t>
            </a:fld>
            <a:endParaRPr kumimoji="1" lang="ja-JP" altLang="en-US"/>
          </a:p>
        </p:txBody>
      </p:sp>
    </p:spTree>
    <p:extLst>
      <p:ext uri="{BB962C8B-B14F-4D97-AF65-F5344CB8AC3E}">
        <p14:creationId xmlns:p14="http://schemas.microsoft.com/office/powerpoint/2010/main" val="9492588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2B14099-651C-4740-BE4A-2D4AE605284E}" type="datetimeFigureOut">
              <a:rPr lang="ja-JP" altLang="en-US" smtClean="0">
                <a:solidFill>
                  <a:prstClr val="black">
                    <a:tint val="75000"/>
                  </a:prstClr>
                </a:solidFill>
                <a:latin typeface="Calibri"/>
                <a:ea typeface="ＭＳ Ｐゴシック"/>
              </a:rPr>
              <a:pPr/>
              <a:t>2015/3/4</a:t>
            </a:fld>
            <a:endParaRPr lang="ja-JP" altLang="en-US">
              <a:solidFill>
                <a:prstClr val="black">
                  <a:tint val="75000"/>
                </a:prstClr>
              </a:solidFill>
              <a:latin typeface="Calibri"/>
              <a:ea typeface="ＭＳ Ｐゴシック"/>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 6"/>
          <p:cNvSpPr>
            <a:spLocks noGrp="1"/>
          </p:cNvSpPr>
          <p:nvPr>
            <p:ph type="sldNum" sz="quarter" idx="12"/>
          </p:nvPr>
        </p:nvSpPr>
        <p:spPr/>
        <p:txBody>
          <a:bodyPr/>
          <a:lstStyle/>
          <a:p>
            <a:fld id="{D1BB6DE8-F085-4E1E-8B90-4B1BD08029F7}"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643550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2B14099-651C-4740-BE4A-2D4AE605284E}" type="datetimeFigureOut">
              <a:rPr lang="ja-JP" altLang="en-US" smtClean="0">
                <a:solidFill>
                  <a:prstClr val="black">
                    <a:tint val="75000"/>
                  </a:prstClr>
                </a:solidFill>
                <a:latin typeface="Calibri"/>
                <a:ea typeface="ＭＳ Ｐゴシック"/>
              </a:rPr>
              <a:pPr/>
              <a:t>2015/3/4</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12"/>
          </p:nvPr>
        </p:nvSpPr>
        <p:spPr/>
        <p:txBody>
          <a:bodyPr/>
          <a:lstStyle/>
          <a:p>
            <a:fld id="{D1BB6DE8-F085-4E1E-8B90-4B1BD08029F7}"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131347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2B14099-651C-4740-BE4A-2D4AE605284E}" type="datetimeFigureOut">
              <a:rPr lang="ja-JP" altLang="en-US" smtClean="0">
                <a:solidFill>
                  <a:prstClr val="black">
                    <a:tint val="75000"/>
                  </a:prstClr>
                </a:solidFill>
                <a:latin typeface="Calibri"/>
                <a:ea typeface="ＭＳ Ｐゴシック"/>
              </a:rPr>
              <a:pPr/>
              <a:t>2015/3/4</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12"/>
          </p:nvPr>
        </p:nvSpPr>
        <p:spPr/>
        <p:txBody>
          <a:bodyPr/>
          <a:lstStyle/>
          <a:p>
            <a:fld id="{D1BB6DE8-F085-4E1E-8B90-4B1BD08029F7}"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6039799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F2B14099-651C-4740-BE4A-2D4AE605284E}" type="datetimeFigureOut">
              <a:rPr lang="ja-JP" altLang="en-US" smtClean="0">
                <a:solidFill>
                  <a:prstClr val="black">
                    <a:tint val="75000"/>
                  </a:prstClr>
                </a:solidFill>
                <a:latin typeface="Calibri"/>
                <a:ea typeface="ＭＳ Ｐゴシック"/>
              </a:rPr>
              <a:pPr/>
              <a:t>2015/3/4</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12"/>
          </p:nvPr>
        </p:nvSpPr>
        <p:spPr/>
        <p:txBody>
          <a:bodyPr/>
          <a:lstStyle/>
          <a:p>
            <a:fld id="{D1BB6DE8-F085-4E1E-8B90-4B1BD08029F7}"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6572906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2B14099-651C-4740-BE4A-2D4AE605284E}" type="datetimeFigureOut">
              <a:rPr lang="ja-JP" altLang="en-US" smtClean="0">
                <a:solidFill>
                  <a:prstClr val="black">
                    <a:tint val="75000"/>
                  </a:prstClr>
                </a:solidFill>
                <a:latin typeface="Calibri"/>
                <a:ea typeface="ＭＳ Ｐゴシック"/>
              </a:rPr>
              <a:pPr/>
              <a:t>2015/3/4</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12"/>
          </p:nvPr>
        </p:nvSpPr>
        <p:spPr/>
        <p:txBody>
          <a:bodyPr/>
          <a:lstStyle/>
          <a:p>
            <a:fld id="{D1BB6DE8-F085-4E1E-8B90-4B1BD08029F7}"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9925944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F2B14099-651C-4740-BE4A-2D4AE605284E}" type="datetimeFigureOut">
              <a:rPr lang="ja-JP" altLang="en-US" smtClean="0">
                <a:solidFill>
                  <a:prstClr val="black">
                    <a:tint val="75000"/>
                  </a:prstClr>
                </a:solidFill>
                <a:latin typeface="Calibri"/>
                <a:ea typeface="ＭＳ Ｐゴシック"/>
              </a:rPr>
              <a:pPr/>
              <a:t>2015/3/4</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12"/>
          </p:nvPr>
        </p:nvSpPr>
        <p:spPr/>
        <p:txBody>
          <a:bodyPr/>
          <a:lstStyle/>
          <a:p>
            <a:fld id="{D1BB6DE8-F085-4E1E-8B90-4B1BD08029F7}"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9279930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F2B14099-651C-4740-BE4A-2D4AE605284E}" type="datetimeFigureOut">
              <a:rPr lang="ja-JP" altLang="en-US" smtClean="0">
                <a:solidFill>
                  <a:prstClr val="black">
                    <a:tint val="75000"/>
                  </a:prstClr>
                </a:solidFill>
                <a:latin typeface="Calibri"/>
                <a:ea typeface="ＭＳ Ｐゴシック"/>
              </a:rPr>
              <a:pPr/>
              <a:t>2015/3/4</a:t>
            </a:fld>
            <a:endParaRPr lang="ja-JP" altLang="en-US">
              <a:solidFill>
                <a:prstClr val="black">
                  <a:tint val="75000"/>
                </a:prstClr>
              </a:solidFill>
              <a:latin typeface="Calibri"/>
              <a:ea typeface="ＭＳ Ｐゴシック"/>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 6"/>
          <p:cNvSpPr>
            <a:spLocks noGrp="1"/>
          </p:cNvSpPr>
          <p:nvPr>
            <p:ph type="sldNum" sz="quarter" idx="12"/>
          </p:nvPr>
        </p:nvSpPr>
        <p:spPr/>
        <p:txBody>
          <a:bodyPr/>
          <a:lstStyle/>
          <a:p>
            <a:fld id="{D1BB6DE8-F085-4E1E-8B90-4B1BD08029F7}"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1488691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F2B14099-651C-4740-BE4A-2D4AE605284E}" type="datetimeFigureOut">
              <a:rPr lang="ja-JP" altLang="en-US" smtClean="0">
                <a:solidFill>
                  <a:prstClr val="black">
                    <a:tint val="75000"/>
                  </a:prstClr>
                </a:solidFill>
                <a:latin typeface="Calibri"/>
                <a:ea typeface="ＭＳ Ｐゴシック"/>
              </a:rPr>
              <a:pPr/>
              <a:t>2015/3/4</a:t>
            </a:fld>
            <a:endParaRPr lang="ja-JP" altLang="en-US">
              <a:solidFill>
                <a:prstClr val="black">
                  <a:tint val="75000"/>
                </a:prstClr>
              </a:solidFill>
              <a:latin typeface="Calibri"/>
              <a:ea typeface="ＭＳ Ｐゴシック"/>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9" name="スライド番号プレースホルダ 8"/>
          <p:cNvSpPr>
            <a:spLocks noGrp="1"/>
          </p:cNvSpPr>
          <p:nvPr>
            <p:ph type="sldNum" sz="quarter" idx="12"/>
          </p:nvPr>
        </p:nvSpPr>
        <p:spPr/>
        <p:txBody>
          <a:bodyPr/>
          <a:lstStyle/>
          <a:p>
            <a:fld id="{D1BB6DE8-F085-4E1E-8B90-4B1BD08029F7}"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4784778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F2B14099-651C-4740-BE4A-2D4AE605284E}" type="datetimeFigureOut">
              <a:rPr lang="ja-JP" altLang="en-US" smtClean="0">
                <a:solidFill>
                  <a:prstClr val="black">
                    <a:tint val="75000"/>
                  </a:prstClr>
                </a:solidFill>
                <a:latin typeface="Calibri"/>
                <a:ea typeface="ＭＳ Ｐゴシック"/>
              </a:rPr>
              <a:pPr/>
              <a:t>2015/3/4</a:t>
            </a:fld>
            <a:endParaRPr lang="ja-JP" altLang="en-US">
              <a:solidFill>
                <a:prstClr val="black">
                  <a:tint val="75000"/>
                </a:prstClr>
              </a:solidFill>
              <a:latin typeface="Calibri"/>
              <a:ea typeface="ＭＳ Ｐゴシック"/>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5" name="スライド番号プレースホルダ 4"/>
          <p:cNvSpPr>
            <a:spLocks noGrp="1"/>
          </p:cNvSpPr>
          <p:nvPr>
            <p:ph type="sldNum" sz="quarter" idx="12"/>
          </p:nvPr>
        </p:nvSpPr>
        <p:spPr/>
        <p:txBody>
          <a:bodyPr/>
          <a:lstStyle/>
          <a:p>
            <a:fld id="{D1BB6DE8-F085-4E1E-8B90-4B1BD08029F7}"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9615888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2B14099-651C-4740-BE4A-2D4AE605284E}" type="datetimeFigureOut">
              <a:rPr lang="ja-JP" altLang="en-US" smtClean="0">
                <a:solidFill>
                  <a:prstClr val="black">
                    <a:tint val="75000"/>
                  </a:prstClr>
                </a:solidFill>
                <a:latin typeface="Calibri"/>
                <a:ea typeface="ＭＳ Ｐゴシック"/>
              </a:rPr>
              <a:pPr/>
              <a:t>2015/3/4</a:t>
            </a:fld>
            <a:endParaRPr lang="ja-JP" altLang="en-US">
              <a:solidFill>
                <a:prstClr val="black">
                  <a:tint val="75000"/>
                </a:prstClr>
              </a:solidFill>
              <a:latin typeface="Calibri"/>
              <a:ea typeface="ＭＳ Ｐゴシック"/>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4" name="スライド番号プレースホルダ 3"/>
          <p:cNvSpPr>
            <a:spLocks noGrp="1"/>
          </p:cNvSpPr>
          <p:nvPr>
            <p:ph type="sldNum" sz="quarter" idx="12"/>
          </p:nvPr>
        </p:nvSpPr>
        <p:spPr/>
        <p:txBody>
          <a:bodyPr/>
          <a:lstStyle/>
          <a:p>
            <a:fld id="{D1BB6DE8-F085-4E1E-8B90-4B1BD08029F7}"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687287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2B14099-651C-4740-BE4A-2D4AE605284E}" type="datetimeFigureOut">
              <a:rPr kumimoji="1" lang="ja-JP" altLang="en-US" smtClean="0"/>
              <a:pPr/>
              <a:t>2015/3/4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1BB6DE8-F085-4E1E-8B90-4B1BD08029F7}" type="slidenum">
              <a:rPr kumimoji="1" lang="ja-JP" altLang="en-US" smtClean="0"/>
              <a:pPr/>
              <a:t>‹#›</a:t>
            </a:fld>
            <a:endParaRPr kumimoji="1" lang="ja-JP" altLang="en-US"/>
          </a:p>
        </p:txBody>
      </p:sp>
    </p:spTree>
    <p:extLst>
      <p:ext uri="{BB962C8B-B14F-4D97-AF65-F5344CB8AC3E}">
        <p14:creationId xmlns:p14="http://schemas.microsoft.com/office/powerpoint/2010/main" val="42687941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2B14099-651C-4740-BE4A-2D4AE605284E}" type="datetimeFigureOut">
              <a:rPr lang="ja-JP" altLang="en-US" smtClean="0">
                <a:solidFill>
                  <a:prstClr val="black">
                    <a:tint val="75000"/>
                  </a:prstClr>
                </a:solidFill>
                <a:latin typeface="Calibri"/>
                <a:ea typeface="ＭＳ Ｐゴシック"/>
              </a:rPr>
              <a:pPr/>
              <a:t>2015/3/4</a:t>
            </a:fld>
            <a:endParaRPr lang="ja-JP" altLang="en-US">
              <a:solidFill>
                <a:prstClr val="black">
                  <a:tint val="75000"/>
                </a:prstClr>
              </a:solidFill>
              <a:latin typeface="Calibri"/>
              <a:ea typeface="ＭＳ Ｐゴシック"/>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 6"/>
          <p:cNvSpPr>
            <a:spLocks noGrp="1"/>
          </p:cNvSpPr>
          <p:nvPr>
            <p:ph type="sldNum" sz="quarter" idx="12"/>
          </p:nvPr>
        </p:nvSpPr>
        <p:spPr/>
        <p:txBody>
          <a:bodyPr/>
          <a:lstStyle/>
          <a:p>
            <a:fld id="{D1BB6DE8-F085-4E1E-8B90-4B1BD08029F7}"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8930807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2B14099-651C-4740-BE4A-2D4AE605284E}" type="datetimeFigureOut">
              <a:rPr lang="ja-JP" altLang="en-US" smtClean="0">
                <a:solidFill>
                  <a:prstClr val="black">
                    <a:tint val="75000"/>
                  </a:prstClr>
                </a:solidFill>
                <a:latin typeface="Calibri"/>
                <a:ea typeface="ＭＳ Ｐゴシック"/>
              </a:rPr>
              <a:pPr/>
              <a:t>2015/3/4</a:t>
            </a:fld>
            <a:endParaRPr lang="ja-JP" altLang="en-US">
              <a:solidFill>
                <a:prstClr val="black">
                  <a:tint val="75000"/>
                </a:prstClr>
              </a:solidFill>
              <a:latin typeface="Calibri"/>
              <a:ea typeface="ＭＳ Ｐゴシック"/>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 6"/>
          <p:cNvSpPr>
            <a:spLocks noGrp="1"/>
          </p:cNvSpPr>
          <p:nvPr>
            <p:ph type="sldNum" sz="quarter" idx="12"/>
          </p:nvPr>
        </p:nvSpPr>
        <p:spPr/>
        <p:txBody>
          <a:bodyPr/>
          <a:lstStyle/>
          <a:p>
            <a:fld id="{D1BB6DE8-F085-4E1E-8B90-4B1BD08029F7}"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4424176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2B14099-651C-4740-BE4A-2D4AE605284E}" type="datetimeFigureOut">
              <a:rPr lang="ja-JP" altLang="en-US" smtClean="0">
                <a:solidFill>
                  <a:prstClr val="black">
                    <a:tint val="75000"/>
                  </a:prstClr>
                </a:solidFill>
                <a:latin typeface="Calibri"/>
                <a:ea typeface="ＭＳ Ｐゴシック"/>
              </a:rPr>
              <a:pPr/>
              <a:t>2015/3/4</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12"/>
          </p:nvPr>
        </p:nvSpPr>
        <p:spPr/>
        <p:txBody>
          <a:bodyPr/>
          <a:lstStyle/>
          <a:p>
            <a:fld id="{D1BB6DE8-F085-4E1E-8B90-4B1BD08029F7}"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4260939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2B14099-651C-4740-BE4A-2D4AE605284E}" type="datetimeFigureOut">
              <a:rPr lang="ja-JP" altLang="en-US" smtClean="0">
                <a:solidFill>
                  <a:prstClr val="black">
                    <a:tint val="75000"/>
                  </a:prstClr>
                </a:solidFill>
                <a:latin typeface="Calibri"/>
                <a:ea typeface="ＭＳ Ｐゴシック"/>
              </a:rPr>
              <a:pPr/>
              <a:t>2015/3/4</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12"/>
          </p:nvPr>
        </p:nvSpPr>
        <p:spPr/>
        <p:txBody>
          <a:bodyPr/>
          <a:lstStyle/>
          <a:p>
            <a:fld id="{D1BB6DE8-F085-4E1E-8B90-4B1BD08029F7}"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316601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2B14099-651C-4740-BE4A-2D4AE605284E}" type="datetimeFigureOut">
              <a:rPr kumimoji="1" lang="ja-JP" altLang="en-US" smtClean="0"/>
              <a:pPr/>
              <a:t>2015/3/4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1BB6DE8-F085-4E1E-8B90-4B1BD08029F7}" type="slidenum">
              <a:rPr kumimoji="1" lang="ja-JP" altLang="en-US" smtClean="0"/>
              <a:pPr/>
              <a:t>‹#›</a:t>
            </a:fld>
            <a:endParaRPr kumimoji="1" lang="ja-JP" altLang="en-US"/>
          </a:p>
        </p:txBody>
      </p:sp>
    </p:spTree>
    <p:extLst>
      <p:ext uri="{BB962C8B-B14F-4D97-AF65-F5344CB8AC3E}">
        <p14:creationId xmlns:p14="http://schemas.microsoft.com/office/powerpoint/2010/main" val="2076688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2B14099-651C-4740-BE4A-2D4AE605284E}" type="datetimeFigureOut">
              <a:rPr kumimoji="1" lang="ja-JP" altLang="en-US" smtClean="0"/>
              <a:pPr/>
              <a:t>2015/3/4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1BB6DE8-F085-4E1E-8B90-4B1BD08029F7}" type="slidenum">
              <a:rPr kumimoji="1" lang="ja-JP" altLang="en-US" smtClean="0"/>
              <a:pPr/>
              <a:t>‹#›</a:t>
            </a:fld>
            <a:endParaRPr kumimoji="1" lang="ja-JP" altLang="en-US"/>
          </a:p>
        </p:txBody>
      </p:sp>
    </p:spTree>
    <p:extLst>
      <p:ext uri="{BB962C8B-B14F-4D97-AF65-F5344CB8AC3E}">
        <p14:creationId xmlns:p14="http://schemas.microsoft.com/office/powerpoint/2010/main" val="115002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2B14099-651C-4740-BE4A-2D4AE605284E}" type="datetimeFigureOut">
              <a:rPr kumimoji="1" lang="ja-JP" altLang="en-US" smtClean="0"/>
              <a:pPr/>
              <a:t>2015/3/4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1BB6DE8-F085-4E1E-8B90-4B1BD08029F7}" type="slidenum">
              <a:rPr kumimoji="1" lang="ja-JP" altLang="en-US" smtClean="0"/>
              <a:pPr/>
              <a:t>‹#›</a:t>
            </a:fld>
            <a:endParaRPr kumimoji="1" lang="ja-JP" altLang="en-US"/>
          </a:p>
        </p:txBody>
      </p:sp>
    </p:spTree>
    <p:extLst>
      <p:ext uri="{BB962C8B-B14F-4D97-AF65-F5344CB8AC3E}">
        <p14:creationId xmlns:p14="http://schemas.microsoft.com/office/powerpoint/2010/main" val="1256455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2B14099-651C-4740-BE4A-2D4AE605284E}" type="datetimeFigureOut">
              <a:rPr kumimoji="1" lang="ja-JP" altLang="en-US" smtClean="0"/>
              <a:pPr/>
              <a:t>2015/3/4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1BB6DE8-F085-4E1E-8B90-4B1BD08029F7}" type="slidenum">
              <a:rPr kumimoji="1" lang="ja-JP" altLang="en-US" smtClean="0"/>
              <a:pPr/>
              <a:t>‹#›</a:t>
            </a:fld>
            <a:endParaRPr kumimoji="1" lang="ja-JP" altLang="en-US"/>
          </a:p>
        </p:txBody>
      </p:sp>
    </p:spTree>
    <p:extLst>
      <p:ext uri="{BB962C8B-B14F-4D97-AF65-F5344CB8AC3E}">
        <p14:creationId xmlns:p14="http://schemas.microsoft.com/office/powerpoint/2010/main" val="3559882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2B14099-651C-4740-BE4A-2D4AE605284E}" type="datetimeFigureOut">
              <a:rPr kumimoji="1" lang="ja-JP" altLang="en-US" smtClean="0"/>
              <a:pPr/>
              <a:t>2015/3/4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1BB6DE8-F085-4E1E-8B90-4B1BD08029F7}" type="slidenum">
              <a:rPr kumimoji="1" lang="ja-JP" altLang="en-US" smtClean="0"/>
              <a:pPr/>
              <a:t>‹#›</a:t>
            </a:fld>
            <a:endParaRPr kumimoji="1" lang="ja-JP" altLang="en-US"/>
          </a:p>
        </p:txBody>
      </p:sp>
    </p:spTree>
    <p:extLst>
      <p:ext uri="{BB962C8B-B14F-4D97-AF65-F5344CB8AC3E}">
        <p14:creationId xmlns:p14="http://schemas.microsoft.com/office/powerpoint/2010/main" val="4095288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2B14099-651C-4740-BE4A-2D4AE605284E}" type="datetimeFigureOut">
              <a:rPr kumimoji="1" lang="ja-JP" altLang="en-US" smtClean="0"/>
              <a:pPr/>
              <a:t>2015/3/4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1BB6DE8-F085-4E1E-8B90-4B1BD08029F7}" type="slidenum">
              <a:rPr kumimoji="1" lang="ja-JP" altLang="en-US" smtClean="0"/>
              <a:pPr/>
              <a:t>‹#›</a:t>
            </a:fld>
            <a:endParaRPr kumimoji="1" lang="ja-JP" altLang="en-US"/>
          </a:p>
        </p:txBody>
      </p:sp>
    </p:spTree>
    <p:extLst>
      <p:ext uri="{BB962C8B-B14F-4D97-AF65-F5344CB8AC3E}">
        <p14:creationId xmlns:p14="http://schemas.microsoft.com/office/powerpoint/2010/main" val="2625013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B14099-651C-4740-BE4A-2D4AE605284E}" type="datetimeFigureOut">
              <a:rPr kumimoji="1" lang="ja-JP" altLang="en-US" smtClean="0"/>
              <a:pPr/>
              <a:t>2015/3/4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BB6DE8-F085-4E1E-8B90-4B1BD08029F7}" type="slidenum">
              <a:rPr kumimoji="1" lang="ja-JP" altLang="en-US" smtClean="0"/>
              <a:pPr/>
              <a:t>‹#›</a:t>
            </a:fld>
            <a:endParaRPr kumimoji="1" lang="ja-JP" altLang="en-US"/>
          </a:p>
        </p:txBody>
      </p:sp>
    </p:spTree>
    <p:extLst>
      <p:ext uri="{BB962C8B-B14F-4D97-AF65-F5344CB8AC3E}">
        <p14:creationId xmlns:p14="http://schemas.microsoft.com/office/powerpoint/2010/main" val="27694116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B14099-651C-4740-BE4A-2D4AE605284E}" type="datetimeFigureOut">
              <a:rPr lang="ja-JP" altLang="en-US" smtClean="0">
                <a:solidFill>
                  <a:prstClr val="black">
                    <a:tint val="75000"/>
                  </a:prstClr>
                </a:solidFill>
                <a:latin typeface="Calibri"/>
                <a:ea typeface="ＭＳ Ｐゴシック"/>
              </a:rPr>
              <a:pPr/>
              <a:t>2015/3/4</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BB6DE8-F085-4E1E-8B90-4B1BD08029F7}"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6901532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B14099-651C-4740-BE4A-2D4AE605284E}" type="datetimeFigureOut">
              <a:rPr lang="ja-JP" altLang="en-US" smtClean="0">
                <a:solidFill>
                  <a:prstClr val="black">
                    <a:tint val="75000"/>
                  </a:prstClr>
                </a:solidFill>
                <a:latin typeface="Calibri"/>
                <a:ea typeface="ＭＳ Ｐゴシック"/>
              </a:rPr>
              <a:pPr/>
              <a:t>2015/3/4</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BB6DE8-F085-4E1E-8B90-4B1BD08029F7}"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8055597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528" y="1196752"/>
            <a:ext cx="8568952" cy="2718063"/>
          </a:xfrm>
        </p:spPr>
        <p:txBody>
          <a:bodyPr>
            <a:normAutofit/>
          </a:bodyPr>
          <a:lstStyle/>
          <a:p>
            <a:pPr>
              <a:lnSpc>
                <a:spcPct val="120000"/>
              </a:lnSpc>
            </a:pPr>
            <a:r>
              <a:rPr kumimoji="1" lang="ja-JP" altLang="en-US" sz="4800" b="1" dirty="0" smtClean="0">
                <a:solidFill>
                  <a:srgbClr val="FF0000"/>
                </a:solidFill>
                <a:effectLst>
                  <a:outerShdw blurRad="38100" dist="38100" dir="2700000" algn="tl">
                    <a:srgbClr val="000000">
                      <a:alpha val="43137"/>
                    </a:srgbClr>
                  </a:outerShdw>
                </a:effectLst>
              </a:rPr>
              <a:t>例①</a:t>
            </a:r>
            <a:endParaRPr kumimoji="1" lang="ja-JP" altLang="en-US" sz="4800" b="1" dirty="0">
              <a:solidFill>
                <a:srgbClr val="FF0000"/>
              </a:solidFill>
              <a:effectLst>
                <a:outerShdw blurRad="38100" dist="38100" dir="2700000" algn="tl">
                  <a:srgbClr val="000000">
                    <a:alpha val="43137"/>
                  </a:srgbClr>
                </a:outerShdw>
              </a:effectLst>
            </a:endParaRPr>
          </a:p>
        </p:txBody>
      </p:sp>
      <p:sp>
        <p:nvSpPr>
          <p:cNvPr id="3" name="サブタイトル 2"/>
          <p:cNvSpPr>
            <a:spLocks noGrp="1"/>
          </p:cNvSpPr>
          <p:nvPr>
            <p:ph type="subTitle" idx="1"/>
          </p:nvPr>
        </p:nvSpPr>
        <p:spPr>
          <a:xfrm>
            <a:off x="971600" y="4509120"/>
            <a:ext cx="7059762" cy="1752600"/>
          </a:xfrm>
        </p:spPr>
        <p:txBody>
          <a:bodyPr>
            <a:normAutofit/>
          </a:bodyPr>
          <a:lstStyle/>
          <a:p>
            <a:r>
              <a:rPr lang="ja-JP" altLang="en-US" sz="2600" dirty="0" smtClean="0">
                <a:solidFill>
                  <a:srgbClr val="000000"/>
                </a:solidFill>
              </a:rPr>
              <a:t>○○病院</a:t>
            </a:r>
            <a:endParaRPr lang="en-US" altLang="ja-JP" sz="2600" dirty="0" smtClean="0">
              <a:solidFill>
                <a:srgbClr val="000000"/>
              </a:solidFill>
            </a:endParaRPr>
          </a:p>
          <a:p>
            <a:r>
              <a:rPr lang="en-US" altLang="ja-JP" sz="2600" dirty="0" smtClean="0">
                <a:solidFill>
                  <a:srgbClr val="000000"/>
                </a:solidFill>
              </a:rPr>
              <a:t>Team</a:t>
            </a:r>
            <a:r>
              <a:rPr lang="ja-JP" altLang="en-US" sz="2600" dirty="0" smtClean="0">
                <a:solidFill>
                  <a:srgbClr val="000000"/>
                </a:solidFill>
              </a:rPr>
              <a:t>　</a:t>
            </a:r>
            <a:r>
              <a:rPr lang="ja-JP" altLang="en-US" sz="2600" dirty="0" smtClean="0">
                <a:solidFill>
                  <a:srgbClr val="000000"/>
                </a:solidFill>
              </a:rPr>
              <a:t>○○</a:t>
            </a:r>
            <a:endParaRPr lang="en-US" altLang="ja-JP" sz="2600" dirty="0" smtClean="0">
              <a:solidFill>
                <a:srgbClr val="000000"/>
              </a:solidFill>
            </a:endParaRPr>
          </a:p>
          <a:p>
            <a:r>
              <a:rPr lang="ja-JP" altLang="en-US" sz="2600" dirty="0" smtClean="0">
                <a:solidFill>
                  <a:srgbClr val="000000"/>
                </a:solidFill>
              </a:rPr>
              <a:t>氏名①　氏名②　氏名③</a:t>
            </a:r>
            <a:endParaRPr lang="ja-JP" altLang="en-US" sz="2600" dirty="0" smtClean="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611560" y="1340768"/>
            <a:ext cx="7920880" cy="1323439"/>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buNone/>
            </a:pPr>
            <a:r>
              <a:rPr lang="en-US" altLang="ja-JP" sz="1600" b="1" dirty="0" smtClean="0">
                <a:solidFill>
                  <a:schemeClr val="tx1"/>
                </a:solidFill>
              </a:rPr>
              <a:t>Problem</a:t>
            </a:r>
            <a:r>
              <a:rPr lang="ja-JP" altLang="en-US" sz="1600" b="1" dirty="0" smtClean="0">
                <a:solidFill>
                  <a:schemeClr val="tx1"/>
                </a:solidFill>
              </a:rPr>
              <a:t>　</a:t>
            </a:r>
            <a:r>
              <a:rPr lang="en-US" altLang="ja-JP" sz="1600" b="1" dirty="0" smtClean="0">
                <a:solidFill>
                  <a:schemeClr val="tx1"/>
                </a:solidFill>
              </a:rPr>
              <a:t>List</a:t>
            </a:r>
          </a:p>
          <a:p>
            <a:pPr algn="just">
              <a:buNone/>
            </a:pPr>
            <a:r>
              <a:rPr lang="en-US" altLang="ja-JP" sz="1600" dirty="0" smtClean="0">
                <a:solidFill>
                  <a:schemeClr val="tx1"/>
                </a:solidFill>
              </a:rPr>
              <a:t>#1</a:t>
            </a:r>
            <a:r>
              <a:rPr lang="ja-JP" altLang="en-US" sz="1600" dirty="0" smtClean="0">
                <a:solidFill>
                  <a:schemeClr val="tx1"/>
                </a:solidFill>
              </a:rPr>
              <a:t>拡張型心筋症</a:t>
            </a:r>
            <a:r>
              <a:rPr lang="en-US" altLang="ja-JP" sz="1600" dirty="0" smtClean="0">
                <a:solidFill>
                  <a:schemeClr val="tx1"/>
                </a:solidFill>
              </a:rPr>
              <a:t>	#2 </a:t>
            </a:r>
            <a:r>
              <a:rPr lang="ja-JP" altLang="en-US" sz="1600" dirty="0" smtClean="0">
                <a:solidFill>
                  <a:schemeClr val="tx1"/>
                </a:solidFill>
              </a:rPr>
              <a:t>慢性心不全</a:t>
            </a:r>
            <a:r>
              <a:rPr lang="en-US" altLang="ja-JP" sz="1600" dirty="0" smtClean="0">
                <a:solidFill>
                  <a:schemeClr val="tx1"/>
                </a:solidFill>
              </a:rPr>
              <a:t>	#3NSVT	</a:t>
            </a:r>
            <a:r>
              <a:rPr lang="en-US" altLang="ja-JP" sz="1600" dirty="0">
                <a:solidFill>
                  <a:schemeClr val="tx1"/>
                </a:solidFill>
              </a:rPr>
              <a:t>	</a:t>
            </a:r>
            <a:r>
              <a:rPr lang="en-US" altLang="ja-JP" sz="1600" dirty="0" smtClean="0">
                <a:solidFill>
                  <a:schemeClr val="tx1"/>
                </a:solidFill>
              </a:rPr>
              <a:t>#4</a:t>
            </a:r>
            <a:r>
              <a:rPr lang="ja-JP" altLang="en-US" sz="1600" dirty="0" smtClean="0">
                <a:solidFill>
                  <a:schemeClr val="tx1"/>
                </a:solidFill>
              </a:rPr>
              <a:t>心嚢液貯留</a:t>
            </a:r>
          </a:p>
          <a:p>
            <a:pPr algn="just">
              <a:buNone/>
            </a:pPr>
            <a:r>
              <a:rPr lang="en-US" altLang="ja-JP" sz="1600" dirty="0" smtClean="0">
                <a:solidFill>
                  <a:schemeClr val="tx1"/>
                </a:solidFill>
              </a:rPr>
              <a:t>#5</a:t>
            </a:r>
            <a:r>
              <a:rPr lang="ja-JP" altLang="en-US" sz="1600" dirty="0" smtClean="0">
                <a:solidFill>
                  <a:schemeClr val="tx1"/>
                </a:solidFill>
              </a:rPr>
              <a:t>洞不全症候群</a:t>
            </a:r>
            <a:r>
              <a:rPr lang="en-US" altLang="ja-JP" sz="1600" dirty="0" smtClean="0">
                <a:solidFill>
                  <a:schemeClr val="tx1"/>
                </a:solidFill>
              </a:rPr>
              <a:t>	#6</a:t>
            </a:r>
            <a:r>
              <a:rPr lang="ja-JP" altLang="en-US" sz="1600" dirty="0" smtClean="0">
                <a:solidFill>
                  <a:schemeClr val="tx1"/>
                </a:solidFill>
              </a:rPr>
              <a:t>低</a:t>
            </a:r>
            <a:r>
              <a:rPr lang="en-US" altLang="ja-JP" sz="1600" dirty="0" smtClean="0">
                <a:solidFill>
                  <a:schemeClr val="tx1"/>
                </a:solidFill>
              </a:rPr>
              <a:t>Na</a:t>
            </a:r>
            <a:r>
              <a:rPr lang="ja-JP" altLang="en-US" sz="1600" dirty="0" smtClean="0">
                <a:solidFill>
                  <a:schemeClr val="tx1"/>
                </a:solidFill>
              </a:rPr>
              <a:t>血症</a:t>
            </a:r>
            <a:r>
              <a:rPr lang="en-US" altLang="ja-JP" sz="1600" dirty="0" smtClean="0">
                <a:solidFill>
                  <a:schemeClr val="tx1"/>
                </a:solidFill>
              </a:rPr>
              <a:t>	#7</a:t>
            </a:r>
            <a:r>
              <a:rPr lang="ja-JP" altLang="en-US" sz="1600" dirty="0" smtClean="0">
                <a:solidFill>
                  <a:schemeClr val="tx1"/>
                </a:solidFill>
              </a:rPr>
              <a:t>肺高血圧症</a:t>
            </a:r>
            <a:r>
              <a:rPr lang="en-US" altLang="ja-JP" sz="1600" dirty="0" smtClean="0">
                <a:solidFill>
                  <a:schemeClr val="tx1"/>
                </a:solidFill>
              </a:rPr>
              <a:t>	#8</a:t>
            </a:r>
            <a:r>
              <a:rPr lang="ja-JP" altLang="en-US" sz="1600" dirty="0" smtClean="0">
                <a:solidFill>
                  <a:schemeClr val="tx1"/>
                </a:solidFill>
              </a:rPr>
              <a:t>慢性腎臓病</a:t>
            </a:r>
          </a:p>
          <a:p>
            <a:pPr algn="just">
              <a:buNone/>
            </a:pPr>
            <a:r>
              <a:rPr lang="en-US" altLang="ja-JP" sz="1600" dirty="0" smtClean="0">
                <a:solidFill>
                  <a:schemeClr val="tx1"/>
                </a:solidFill>
              </a:rPr>
              <a:t>#9</a:t>
            </a:r>
            <a:r>
              <a:rPr lang="ja-JP" altLang="en-US" sz="1600" dirty="0" smtClean="0">
                <a:solidFill>
                  <a:schemeClr val="tx1"/>
                </a:solidFill>
              </a:rPr>
              <a:t>腎性貧血</a:t>
            </a:r>
            <a:r>
              <a:rPr lang="en-US" altLang="ja-JP" sz="1600" dirty="0" smtClean="0">
                <a:solidFill>
                  <a:schemeClr val="tx1"/>
                </a:solidFill>
              </a:rPr>
              <a:t>	#10</a:t>
            </a:r>
            <a:r>
              <a:rPr lang="ja-JP" altLang="en-US" sz="1600" dirty="0" smtClean="0">
                <a:solidFill>
                  <a:schemeClr val="tx1"/>
                </a:solidFill>
              </a:rPr>
              <a:t>高尿酸血症</a:t>
            </a:r>
            <a:r>
              <a:rPr lang="en-US" altLang="ja-JP" sz="1600" dirty="0" smtClean="0">
                <a:solidFill>
                  <a:schemeClr val="tx1"/>
                </a:solidFill>
              </a:rPr>
              <a:t>	#11</a:t>
            </a:r>
            <a:r>
              <a:rPr lang="ja-JP" altLang="en-US" sz="1600" dirty="0" smtClean="0">
                <a:solidFill>
                  <a:schemeClr val="tx1"/>
                </a:solidFill>
              </a:rPr>
              <a:t>胸水貯留</a:t>
            </a:r>
            <a:r>
              <a:rPr lang="en-US" altLang="ja-JP" sz="1600" dirty="0" smtClean="0">
                <a:solidFill>
                  <a:schemeClr val="tx1"/>
                </a:solidFill>
              </a:rPr>
              <a:t>	#12</a:t>
            </a:r>
            <a:r>
              <a:rPr lang="ja-JP" altLang="ja-JP" sz="1600" dirty="0" smtClean="0">
                <a:solidFill>
                  <a:schemeClr val="tx1"/>
                </a:solidFill>
              </a:rPr>
              <a:t>非通常型心房粗動</a:t>
            </a:r>
            <a:endParaRPr lang="en-US" altLang="ja-JP" sz="1600" dirty="0">
              <a:solidFill>
                <a:schemeClr val="tx1"/>
              </a:solidFill>
            </a:endParaRPr>
          </a:p>
          <a:p>
            <a:pPr algn="just">
              <a:buNone/>
            </a:pPr>
            <a:r>
              <a:rPr lang="en-US" altLang="ja-JP" sz="1600" dirty="0" smtClean="0">
                <a:solidFill>
                  <a:schemeClr val="tx1"/>
                </a:solidFill>
              </a:rPr>
              <a:t>#13</a:t>
            </a:r>
            <a:r>
              <a:rPr lang="ja-JP" altLang="en-US" sz="1600" dirty="0" smtClean="0">
                <a:solidFill>
                  <a:schemeClr val="tx1"/>
                </a:solidFill>
              </a:rPr>
              <a:t>血小板減少</a:t>
            </a:r>
            <a:r>
              <a:rPr lang="en-US" altLang="ja-JP" sz="1600" dirty="0" smtClean="0">
                <a:solidFill>
                  <a:schemeClr val="tx1"/>
                </a:solidFill>
              </a:rPr>
              <a:t>	#14</a:t>
            </a:r>
            <a:r>
              <a:rPr lang="ja-JP" altLang="en-US" sz="1600" dirty="0" smtClean="0">
                <a:solidFill>
                  <a:schemeClr val="tx1"/>
                </a:solidFill>
              </a:rPr>
              <a:t>好酸球増多</a:t>
            </a:r>
            <a:r>
              <a:rPr lang="en-US" altLang="ja-JP" sz="1600" dirty="0" smtClean="0">
                <a:solidFill>
                  <a:schemeClr val="tx1"/>
                </a:solidFill>
              </a:rPr>
              <a:t>	#15</a:t>
            </a:r>
            <a:r>
              <a:rPr lang="ja-JP" altLang="en-US" sz="1600" dirty="0" smtClean="0">
                <a:solidFill>
                  <a:schemeClr val="tx1"/>
                </a:solidFill>
              </a:rPr>
              <a:t>腐食性食道炎</a:t>
            </a:r>
            <a:r>
              <a:rPr lang="en-US" altLang="ja-JP" sz="1600" dirty="0" smtClean="0">
                <a:solidFill>
                  <a:schemeClr val="tx1"/>
                </a:solidFill>
              </a:rPr>
              <a:t>	#16</a:t>
            </a:r>
            <a:r>
              <a:rPr lang="ja-JP" altLang="en-US" sz="1600" dirty="0" smtClean="0">
                <a:solidFill>
                  <a:schemeClr val="tx1"/>
                </a:solidFill>
              </a:rPr>
              <a:t>低血圧</a:t>
            </a:r>
            <a:r>
              <a:rPr lang="en-US" altLang="ja-JP" sz="1600" dirty="0" smtClean="0">
                <a:solidFill>
                  <a:schemeClr val="tx1"/>
                </a:solidFill>
              </a:rPr>
              <a:t>	</a:t>
            </a:r>
            <a:endParaRPr lang="ja-JP" altLang="en-US" sz="1600" dirty="0">
              <a:solidFill>
                <a:schemeClr val="tx1"/>
              </a:solidFill>
            </a:endParaRPr>
          </a:p>
        </p:txBody>
      </p:sp>
      <p:sp>
        <p:nvSpPr>
          <p:cNvPr id="2" name="正方形/長方形 1"/>
          <p:cNvSpPr/>
          <p:nvPr/>
        </p:nvSpPr>
        <p:spPr>
          <a:xfrm>
            <a:off x="251520" y="2780928"/>
            <a:ext cx="3888432" cy="378565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ja-JP" altLang="en-US" sz="1600" b="1" dirty="0" smtClean="0"/>
              <a:t>入院時内服薬</a:t>
            </a:r>
            <a:endParaRPr lang="en-US" altLang="ja-JP" sz="1600" b="1" dirty="0" smtClean="0"/>
          </a:p>
          <a:p>
            <a:r>
              <a:rPr lang="ja-JP" altLang="en-US" sz="1600" dirty="0"/>
              <a:t>ピモベンダン</a:t>
            </a:r>
            <a:r>
              <a:rPr lang="en-US" altLang="ja-JP" sz="1600" dirty="0"/>
              <a:t>(1.25) 4T 2X M,A</a:t>
            </a:r>
            <a:r>
              <a:rPr lang="ja-JP" altLang="en-US" sz="1600" dirty="0"/>
              <a:t>　　</a:t>
            </a:r>
            <a:endParaRPr lang="en-US" altLang="ja-JP" sz="1600" dirty="0" smtClean="0"/>
          </a:p>
          <a:p>
            <a:r>
              <a:rPr lang="ja-JP" altLang="en-US" sz="1600" dirty="0" smtClean="0"/>
              <a:t>ハーフジゴキシン</a:t>
            </a:r>
            <a:r>
              <a:rPr lang="en-US" altLang="ja-JP" sz="1600" dirty="0"/>
              <a:t>KY(0.125) 0.5T 1X M </a:t>
            </a:r>
          </a:p>
          <a:p>
            <a:r>
              <a:rPr lang="ja-JP" altLang="en-US" sz="1600" dirty="0"/>
              <a:t>アーチスト</a:t>
            </a:r>
            <a:r>
              <a:rPr lang="en-US" altLang="ja-JP" sz="1600" dirty="0"/>
              <a:t>(2.5) 2T 2X M,</a:t>
            </a:r>
            <a:r>
              <a:rPr lang="en-US" altLang="ja-JP" sz="1600" dirty="0" smtClean="0"/>
              <a:t>A</a:t>
            </a:r>
          </a:p>
          <a:p>
            <a:r>
              <a:rPr lang="ja-JP" altLang="en-US" sz="1600" dirty="0" smtClean="0"/>
              <a:t>レニベース</a:t>
            </a:r>
            <a:r>
              <a:rPr lang="en-US" altLang="ja-JP" sz="1600" dirty="0"/>
              <a:t>(5) 0.25T 1X M	</a:t>
            </a:r>
            <a:endParaRPr lang="en-US" altLang="ja-JP" sz="1600" dirty="0" smtClean="0"/>
          </a:p>
          <a:p>
            <a:r>
              <a:rPr lang="ja-JP" altLang="en-US" sz="1600" dirty="0" smtClean="0"/>
              <a:t>ラシックス</a:t>
            </a:r>
            <a:r>
              <a:rPr lang="en-US" altLang="ja-JP" sz="1600" dirty="0"/>
              <a:t>(20) 2T 2X M,A	</a:t>
            </a:r>
            <a:endParaRPr lang="en-US" altLang="ja-JP" sz="1600" dirty="0" smtClean="0"/>
          </a:p>
          <a:p>
            <a:r>
              <a:rPr lang="ja-JP" altLang="en-US" sz="1600" dirty="0" smtClean="0"/>
              <a:t>サムスカ</a:t>
            </a:r>
            <a:r>
              <a:rPr lang="en-US" altLang="ja-JP" sz="1600" dirty="0"/>
              <a:t>(15) 1T 1X M</a:t>
            </a:r>
          </a:p>
          <a:p>
            <a:r>
              <a:rPr lang="ja-JP" altLang="en-US" sz="1600" dirty="0"/>
              <a:t>セララ</a:t>
            </a:r>
            <a:r>
              <a:rPr lang="en-US" altLang="ja-JP" sz="1600" dirty="0"/>
              <a:t>(50) 1T 1X M	</a:t>
            </a:r>
            <a:endParaRPr lang="en-US" altLang="ja-JP" sz="1600" dirty="0" smtClean="0"/>
          </a:p>
          <a:p>
            <a:r>
              <a:rPr lang="ja-JP" altLang="en-US" sz="1600" dirty="0"/>
              <a:t>ワーファリン</a:t>
            </a:r>
            <a:r>
              <a:rPr lang="en-US" altLang="ja-JP" sz="1600" dirty="0"/>
              <a:t>(1) 1T 1X </a:t>
            </a:r>
            <a:r>
              <a:rPr lang="en-US" altLang="ja-JP" sz="1600" dirty="0" smtClean="0"/>
              <a:t>A</a:t>
            </a:r>
          </a:p>
          <a:p>
            <a:r>
              <a:rPr lang="ja-JP" altLang="en-US" sz="1600" dirty="0" smtClean="0"/>
              <a:t>チロナミン</a:t>
            </a:r>
            <a:r>
              <a:rPr lang="en-US" altLang="ja-JP" sz="1600" dirty="0"/>
              <a:t>(5μg) 4T 2x </a:t>
            </a:r>
            <a:r>
              <a:rPr lang="en-US" altLang="ja-JP" sz="1600" dirty="0" err="1"/>
              <a:t>ndE</a:t>
            </a:r>
            <a:endParaRPr lang="en-US" altLang="ja-JP" sz="1600" dirty="0"/>
          </a:p>
          <a:p>
            <a:r>
              <a:rPr lang="ja-JP" altLang="en-US" sz="1600" dirty="0"/>
              <a:t>ウルソ</a:t>
            </a:r>
            <a:r>
              <a:rPr lang="en-US" altLang="ja-JP" sz="1600" dirty="0"/>
              <a:t>(100) 6T 3X </a:t>
            </a:r>
            <a:r>
              <a:rPr lang="en-US" altLang="ja-JP" sz="1600" dirty="0" err="1"/>
              <a:t>ndE</a:t>
            </a:r>
            <a:r>
              <a:rPr lang="en-US" altLang="ja-JP" sz="1600" dirty="0"/>
              <a:t>	</a:t>
            </a:r>
            <a:endParaRPr lang="en-US" altLang="ja-JP" sz="1600" dirty="0" smtClean="0"/>
          </a:p>
          <a:p>
            <a:r>
              <a:rPr lang="ja-JP" altLang="en-US" sz="1600" dirty="0"/>
              <a:t>タケプロン</a:t>
            </a:r>
            <a:r>
              <a:rPr lang="en-US" altLang="ja-JP" sz="1600" dirty="0"/>
              <a:t>OD(15) 1T 1X A</a:t>
            </a:r>
            <a:r>
              <a:rPr lang="ja-JP" altLang="en-US" sz="1600" dirty="0"/>
              <a:t>　</a:t>
            </a:r>
            <a:endParaRPr lang="en-US" altLang="ja-JP" sz="1600" dirty="0" smtClean="0"/>
          </a:p>
          <a:p>
            <a:r>
              <a:rPr lang="ja-JP" altLang="en-US" sz="1600" dirty="0" smtClean="0"/>
              <a:t>ザイロリック</a:t>
            </a:r>
            <a:r>
              <a:rPr lang="en-US" altLang="ja-JP" sz="1600" dirty="0"/>
              <a:t>(100) 1T 1X M</a:t>
            </a:r>
          </a:p>
          <a:p>
            <a:r>
              <a:rPr lang="ja-JP" altLang="en-US" sz="1600" dirty="0"/>
              <a:t>プレドニゾロン</a:t>
            </a:r>
            <a:r>
              <a:rPr lang="en-US" altLang="ja-JP" sz="1600" dirty="0"/>
              <a:t>(5) 0.5T 1X </a:t>
            </a:r>
            <a:r>
              <a:rPr lang="en-US" altLang="ja-JP" sz="1600" dirty="0" smtClean="0"/>
              <a:t>M</a:t>
            </a:r>
          </a:p>
          <a:p>
            <a:r>
              <a:rPr lang="ja-JP" altLang="en-US" sz="1600" dirty="0" smtClean="0"/>
              <a:t>ファンギソンシロップ</a:t>
            </a:r>
            <a:r>
              <a:rPr lang="en-US" altLang="ja-JP" sz="1600" dirty="0"/>
              <a:t>3ml 3X </a:t>
            </a:r>
            <a:r>
              <a:rPr lang="en-US" altLang="ja-JP" sz="1600" dirty="0" err="1" smtClean="0"/>
              <a:t>ndE</a:t>
            </a:r>
            <a:endParaRPr lang="en-US" altLang="ja-JP" sz="1600" dirty="0"/>
          </a:p>
        </p:txBody>
      </p:sp>
      <p:sp>
        <p:nvSpPr>
          <p:cNvPr id="3" name="正方形/長方形 2"/>
          <p:cNvSpPr/>
          <p:nvPr/>
        </p:nvSpPr>
        <p:spPr>
          <a:xfrm>
            <a:off x="5508104" y="2780928"/>
            <a:ext cx="3240360" cy="40045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ja-JP" altLang="en-US" sz="1600" b="1" dirty="0" smtClean="0">
                <a:solidFill>
                  <a:prstClr val="black"/>
                </a:solidFill>
              </a:rPr>
              <a:t>現在の内服薬</a:t>
            </a:r>
            <a:endParaRPr lang="en-US" altLang="ja-JP" sz="1600" b="1" dirty="0" smtClean="0">
              <a:solidFill>
                <a:prstClr val="black"/>
              </a:solidFill>
            </a:endParaRPr>
          </a:p>
          <a:p>
            <a:pPr lvl="0"/>
            <a:r>
              <a:rPr lang="ja-JP" altLang="en-US" sz="1600" dirty="0" smtClean="0">
                <a:solidFill>
                  <a:prstClr val="black"/>
                </a:solidFill>
              </a:rPr>
              <a:t>タナドーパ</a:t>
            </a:r>
            <a:r>
              <a:rPr lang="ja-JP" altLang="ja-JP" sz="1600" dirty="0">
                <a:solidFill>
                  <a:prstClr val="black"/>
                </a:solidFill>
              </a:rPr>
              <a:t>　</a:t>
            </a:r>
            <a:r>
              <a:rPr lang="en-US" altLang="ja-JP" sz="1600" dirty="0" smtClean="0">
                <a:solidFill>
                  <a:prstClr val="black"/>
                </a:solidFill>
              </a:rPr>
              <a:t>	365mg</a:t>
            </a:r>
            <a:r>
              <a:rPr lang="en-US" altLang="ja-JP" sz="1600" dirty="0">
                <a:solidFill>
                  <a:prstClr val="black"/>
                </a:solidFill>
              </a:rPr>
              <a:t>	</a:t>
            </a:r>
          </a:p>
          <a:p>
            <a:pPr lvl="0"/>
            <a:r>
              <a:rPr lang="ja-JP" altLang="en-US" sz="1600" dirty="0">
                <a:solidFill>
                  <a:prstClr val="black"/>
                </a:solidFill>
              </a:rPr>
              <a:t>ピモベンダン</a:t>
            </a:r>
            <a:r>
              <a:rPr lang="en-US" altLang="ja-JP" sz="1600" dirty="0">
                <a:solidFill>
                  <a:prstClr val="black"/>
                </a:solidFill>
              </a:rPr>
              <a:t>	5mg</a:t>
            </a:r>
          </a:p>
          <a:p>
            <a:pPr lvl="0"/>
            <a:r>
              <a:rPr lang="ja-JP" altLang="en-US" sz="1600" dirty="0">
                <a:solidFill>
                  <a:prstClr val="black"/>
                </a:solidFill>
              </a:rPr>
              <a:t>ハーフジゴキシン</a:t>
            </a:r>
            <a:r>
              <a:rPr lang="en-US" altLang="ja-JP" sz="1600" dirty="0">
                <a:solidFill>
                  <a:prstClr val="black"/>
                </a:solidFill>
              </a:rPr>
              <a:t>	0.625mg	</a:t>
            </a:r>
          </a:p>
          <a:p>
            <a:pPr lvl="0"/>
            <a:r>
              <a:rPr lang="ja-JP" altLang="en-US" sz="1600" dirty="0">
                <a:solidFill>
                  <a:prstClr val="black"/>
                </a:solidFill>
              </a:rPr>
              <a:t>アーチスト</a:t>
            </a:r>
            <a:r>
              <a:rPr lang="en-US" altLang="ja-JP" sz="1600" dirty="0">
                <a:solidFill>
                  <a:prstClr val="black"/>
                </a:solidFill>
              </a:rPr>
              <a:t>	5mg</a:t>
            </a:r>
          </a:p>
          <a:p>
            <a:pPr lvl="0"/>
            <a:r>
              <a:rPr lang="ja-JP" altLang="en-US" sz="1600" dirty="0">
                <a:solidFill>
                  <a:prstClr val="black"/>
                </a:solidFill>
              </a:rPr>
              <a:t>レニベース</a:t>
            </a:r>
            <a:r>
              <a:rPr lang="en-US" altLang="ja-JP" sz="1600" dirty="0">
                <a:solidFill>
                  <a:prstClr val="black"/>
                </a:solidFill>
              </a:rPr>
              <a:t>	1.25mg	</a:t>
            </a:r>
          </a:p>
          <a:p>
            <a:pPr lvl="0"/>
            <a:r>
              <a:rPr lang="ja-JP" altLang="en-US" sz="1600" dirty="0">
                <a:solidFill>
                  <a:prstClr val="black"/>
                </a:solidFill>
              </a:rPr>
              <a:t>ラシックス</a:t>
            </a:r>
            <a:r>
              <a:rPr lang="en-US" altLang="ja-JP" sz="1600" dirty="0">
                <a:solidFill>
                  <a:prstClr val="black"/>
                </a:solidFill>
              </a:rPr>
              <a:t>	60mg</a:t>
            </a:r>
          </a:p>
          <a:p>
            <a:pPr lvl="0"/>
            <a:r>
              <a:rPr lang="ja-JP" altLang="en-US" sz="1600" dirty="0">
                <a:solidFill>
                  <a:prstClr val="black"/>
                </a:solidFill>
              </a:rPr>
              <a:t>フルイトラン</a:t>
            </a:r>
            <a:r>
              <a:rPr lang="en-US" altLang="ja-JP" sz="1600" dirty="0">
                <a:solidFill>
                  <a:prstClr val="black"/>
                </a:solidFill>
              </a:rPr>
              <a:t>	2mg	</a:t>
            </a:r>
          </a:p>
          <a:p>
            <a:pPr lvl="0"/>
            <a:r>
              <a:rPr lang="ja-JP" altLang="en-US" sz="1600" dirty="0">
                <a:solidFill>
                  <a:prstClr val="black"/>
                </a:solidFill>
              </a:rPr>
              <a:t>サムスカ</a:t>
            </a:r>
            <a:r>
              <a:rPr lang="en-US" altLang="ja-JP" sz="1600" dirty="0">
                <a:solidFill>
                  <a:prstClr val="black"/>
                </a:solidFill>
              </a:rPr>
              <a:t>		15mg</a:t>
            </a:r>
          </a:p>
          <a:p>
            <a:pPr lvl="0"/>
            <a:r>
              <a:rPr lang="ja-JP" altLang="en-US" sz="1600" dirty="0">
                <a:solidFill>
                  <a:prstClr val="black"/>
                </a:solidFill>
              </a:rPr>
              <a:t>セララ</a:t>
            </a:r>
            <a:r>
              <a:rPr lang="en-US" altLang="ja-JP" sz="1600" dirty="0">
                <a:solidFill>
                  <a:prstClr val="black"/>
                </a:solidFill>
              </a:rPr>
              <a:t>		50mg	</a:t>
            </a:r>
          </a:p>
          <a:p>
            <a:pPr lvl="0"/>
            <a:r>
              <a:rPr lang="ja-JP" altLang="en-US" sz="1600" dirty="0">
                <a:solidFill>
                  <a:prstClr val="black"/>
                </a:solidFill>
              </a:rPr>
              <a:t>ワーファリン</a:t>
            </a:r>
            <a:r>
              <a:rPr lang="en-US" altLang="ja-JP" sz="1600" dirty="0">
                <a:solidFill>
                  <a:prstClr val="black"/>
                </a:solidFill>
              </a:rPr>
              <a:t>	2mg</a:t>
            </a:r>
          </a:p>
          <a:p>
            <a:pPr lvl="0"/>
            <a:r>
              <a:rPr lang="ja-JP" altLang="en-US" sz="1600" dirty="0">
                <a:solidFill>
                  <a:prstClr val="black"/>
                </a:solidFill>
              </a:rPr>
              <a:t>チロナミン</a:t>
            </a:r>
            <a:r>
              <a:rPr lang="en-US" altLang="ja-JP" sz="1600" dirty="0">
                <a:solidFill>
                  <a:prstClr val="black"/>
                </a:solidFill>
              </a:rPr>
              <a:t>	15μg	</a:t>
            </a:r>
          </a:p>
          <a:p>
            <a:pPr lvl="0"/>
            <a:r>
              <a:rPr lang="ja-JP" altLang="en-US" sz="1600" dirty="0">
                <a:solidFill>
                  <a:prstClr val="black"/>
                </a:solidFill>
              </a:rPr>
              <a:t>チラーヂン</a:t>
            </a:r>
            <a:r>
              <a:rPr lang="en-US" altLang="ja-JP" sz="1600" dirty="0">
                <a:solidFill>
                  <a:prstClr val="black"/>
                </a:solidFill>
              </a:rPr>
              <a:t>S	37.5mg</a:t>
            </a:r>
          </a:p>
          <a:p>
            <a:pPr lvl="0"/>
            <a:r>
              <a:rPr lang="ja-JP" altLang="en-US" sz="1600" dirty="0">
                <a:solidFill>
                  <a:prstClr val="black"/>
                </a:solidFill>
              </a:rPr>
              <a:t>ウルソ</a:t>
            </a:r>
            <a:r>
              <a:rPr lang="en-US" altLang="ja-JP" sz="1600" dirty="0">
                <a:solidFill>
                  <a:prstClr val="black"/>
                </a:solidFill>
              </a:rPr>
              <a:t>		300mg	</a:t>
            </a:r>
          </a:p>
          <a:p>
            <a:pPr lvl="0"/>
            <a:r>
              <a:rPr lang="ja-JP" altLang="en-US" sz="1600" dirty="0">
                <a:solidFill>
                  <a:prstClr val="black"/>
                </a:solidFill>
              </a:rPr>
              <a:t>パリエット</a:t>
            </a:r>
            <a:r>
              <a:rPr lang="en-US" altLang="ja-JP" sz="1600" dirty="0">
                <a:solidFill>
                  <a:prstClr val="black"/>
                </a:solidFill>
              </a:rPr>
              <a:t>	20mg</a:t>
            </a:r>
          </a:p>
          <a:p>
            <a:pPr lvl="0"/>
            <a:r>
              <a:rPr lang="ja-JP" altLang="en-US" sz="1600" dirty="0">
                <a:solidFill>
                  <a:prstClr val="black"/>
                </a:solidFill>
              </a:rPr>
              <a:t>フェブリク</a:t>
            </a:r>
            <a:r>
              <a:rPr lang="en-US" altLang="ja-JP" sz="1600" dirty="0">
                <a:solidFill>
                  <a:prstClr val="black"/>
                </a:solidFill>
              </a:rPr>
              <a:t>	40mg	</a:t>
            </a:r>
          </a:p>
        </p:txBody>
      </p:sp>
      <p:sp>
        <p:nvSpPr>
          <p:cNvPr id="7" name="ストライプ矢印 6"/>
          <p:cNvSpPr/>
          <p:nvPr/>
        </p:nvSpPr>
        <p:spPr>
          <a:xfrm>
            <a:off x="4355976" y="4581128"/>
            <a:ext cx="1008112" cy="720080"/>
          </a:xfrm>
          <a:prstGeom prst="striped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四角形吹き出し 7"/>
          <p:cNvSpPr/>
          <p:nvPr/>
        </p:nvSpPr>
        <p:spPr>
          <a:xfrm>
            <a:off x="3419872" y="3068960"/>
            <a:ext cx="1872208" cy="1440160"/>
          </a:xfrm>
          <a:prstGeom prst="wedgeRectCallout">
            <a:avLst>
              <a:gd name="adj1" fmla="val 19910"/>
              <a:gd name="adj2" fmla="val 69049"/>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dirty="0" smtClean="0"/>
              <a:t>腐食性食道炎のため、一旦内服薬は全て中止</a:t>
            </a:r>
            <a:r>
              <a:rPr lang="en-US" altLang="ja-JP" sz="1600" dirty="0" smtClean="0"/>
              <a:t>…</a:t>
            </a:r>
            <a:r>
              <a:rPr lang="ja-JP" altLang="en-US" sz="1600" dirty="0" smtClean="0"/>
              <a:t>徐々に再開。</a:t>
            </a:r>
            <a:endParaRPr kumimoji="1" lang="ja-JP" altLang="en-US" sz="1600" dirty="0"/>
          </a:p>
        </p:txBody>
      </p:sp>
      <p:sp>
        <p:nvSpPr>
          <p:cNvPr id="4" name="タイトル 3"/>
          <p:cNvSpPr>
            <a:spLocks noGrp="1"/>
          </p:cNvSpPr>
          <p:nvPr>
            <p:ph type="title"/>
          </p:nvPr>
        </p:nvSpPr>
        <p:spPr/>
        <p:txBody>
          <a:bodyPr/>
          <a:lstStyle/>
          <a:p>
            <a:r>
              <a:rPr kumimoji="1" lang="ja-JP" altLang="en-US" dirty="0" smtClean="0"/>
              <a:t>復習</a:t>
            </a:r>
            <a:endParaRPr kumimoji="1" lang="ja-JP" altLang="en-US" dirty="0"/>
          </a:p>
        </p:txBody>
      </p:sp>
    </p:spTree>
    <p:extLst>
      <p:ext uri="{BB962C8B-B14F-4D97-AF65-F5344CB8AC3E}">
        <p14:creationId xmlns:p14="http://schemas.microsoft.com/office/powerpoint/2010/main" val="9055906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この時の血液検査</a:t>
            </a:r>
            <a:endParaRPr kumimoji="1" lang="ja-JP" altLang="en-US" dirty="0"/>
          </a:p>
        </p:txBody>
      </p:sp>
      <p:sp>
        <p:nvSpPr>
          <p:cNvPr id="4" name="正方形/長方形 3"/>
          <p:cNvSpPr/>
          <p:nvPr/>
        </p:nvSpPr>
        <p:spPr>
          <a:xfrm>
            <a:off x="5148064" y="1988840"/>
            <a:ext cx="2921355" cy="3416320"/>
          </a:xfrm>
          <a:prstGeom prst="rect">
            <a:avLst/>
          </a:prstGeom>
        </p:spPr>
        <p:txBody>
          <a:bodyPr wrap="square">
            <a:spAutoFit/>
          </a:bodyPr>
          <a:lstStyle/>
          <a:p>
            <a:r>
              <a:rPr lang="en-US" altLang="ja-JP" dirty="0" smtClean="0">
                <a:solidFill>
                  <a:srgbClr val="0000FF"/>
                </a:solidFill>
              </a:rPr>
              <a:t>Na	137mEq/L </a:t>
            </a:r>
          </a:p>
          <a:p>
            <a:r>
              <a:rPr lang="en-US" altLang="ja-JP" dirty="0" smtClean="0"/>
              <a:t>K 	3.9mEq/L </a:t>
            </a:r>
          </a:p>
          <a:p>
            <a:r>
              <a:rPr lang="en-US" altLang="ja-JP" dirty="0" err="1" smtClean="0"/>
              <a:t>Cl</a:t>
            </a:r>
            <a:r>
              <a:rPr lang="en-US" altLang="ja-JP" dirty="0" smtClean="0"/>
              <a:t> 	101mEq/L </a:t>
            </a:r>
          </a:p>
          <a:p>
            <a:r>
              <a:rPr lang="en-US" altLang="ja-JP" dirty="0" smtClean="0">
                <a:solidFill>
                  <a:srgbClr val="FF0000"/>
                </a:solidFill>
              </a:rPr>
              <a:t>BUN 	46.2mg/</a:t>
            </a:r>
            <a:r>
              <a:rPr lang="en-US" altLang="ja-JP" dirty="0" err="1" smtClean="0">
                <a:solidFill>
                  <a:srgbClr val="FF0000"/>
                </a:solidFill>
              </a:rPr>
              <a:t>dL</a:t>
            </a:r>
            <a:r>
              <a:rPr lang="en-US" altLang="ja-JP" dirty="0" smtClean="0">
                <a:solidFill>
                  <a:srgbClr val="FF0000"/>
                </a:solidFill>
              </a:rPr>
              <a:t> </a:t>
            </a:r>
          </a:p>
          <a:p>
            <a:r>
              <a:rPr lang="en-US" altLang="ja-JP" dirty="0" err="1" smtClean="0">
                <a:solidFill>
                  <a:srgbClr val="FF0000"/>
                </a:solidFill>
              </a:rPr>
              <a:t>Crea</a:t>
            </a:r>
            <a:r>
              <a:rPr lang="en-US" altLang="ja-JP" dirty="0" smtClean="0">
                <a:solidFill>
                  <a:srgbClr val="FF0000"/>
                </a:solidFill>
              </a:rPr>
              <a:t> 	1.53mg/</a:t>
            </a:r>
            <a:r>
              <a:rPr lang="en-US" altLang="ja-JP" dirty="0" err="1" smtClean="0">
                <a:solidFill>
                  <a:srgbClr val="FF0000"/>
                </a:solidFill>
              </a:rPr>
              <a:t>dL</a:t>
            </a:r>
            <a:r>
              <a:rPr lang="en-US" altLang="ja-JP" dirty="0" smtClean="0">
                <a:solidFill>
                  <a:srgbClr val="FF0000"/>
                </a:solidFill>
              </a:rPr>
              <a:t> </a:t>
            </a:r>
          </a:p>
          <a:p>
            <a:r>
              <a:rPr lang="en-US" altLang="ja-JP" dirty="0" err="1" smtClean="0">
                <a:solidFill>
                  <a:srgbClr val="0000CC"/>
                </a:solidFill>
              </a:rPr>
              <a:t>eGFR</a:t>
            </a:r>
            <a:r>
              <a:rPr lang="ja-JP" altLang="en-US" dirty="0" smtClean="0">
                <a:solidFill>
                  <a:srgbClr val="0000CC"/>
                </a:solidFill>
              </a:rPr>
              <a:t>　</a:t>
            </a:r>
            <a:r>
              <a:rPr lang="en-US" altLang="ja-JP" sz="1600" dirty="0" smtClean="0">
                <a:solidFill>
                  <a:srgbClr val="0000CC"/>
                </a:solidFill>
              </a:rPr>
              <a:t>37mL/min/1.73m</a:t>
            </a:r>
            <a:r>
              <a:rPr lang="en-US" altLang="ja-JP" sz="1600" baseline="30000" dirty="0" smtClean="0">
                <a:solidFill>
                  <a:srgbClr val="0000CC"/>
                </a:solidFill>
              </a:rPr>
              <a:t>2 </a:t>
            </a:r>
          </a:p>
          <a:p>
            <a:r>
              <a:rPr lang="en-US" altLang="ja-JP" dirty="0" smtClean="0">
                <a:solidFill>
                  <a:srgbClr val="FF0000"/>
                </a:solidFill>
              </a:rPr>
              <a:t>T-</a:t>
            </a:r>
            <a:r>
              <a:rPr lang="en-US" altLang="ja-JP" dirty="0" err="1" smtClean="0">
                <a:solidFill>
                  <a:srgbClr val="FF0000"/>
                </a:solidFill>
              </a:rPr>
              <a:t>Bil</a:t>
            </a:r>
            <a:r>
              <a:rPr lang="en-US" altLang="ja-JP" dirty="0" smtClean="0">
                <a:solidFill>
                  <a:srgbClr val="FF0000"/>
                </a:solidFill>
              </a:rPr>
              <a:t> 	1.2mg/</a:t>
            </a:r>
            <a:r>
              <a:rPr lang="en-US" altLang="ja-JP" dirty="0" err="1" smtClean="0">
                <a:solidFill>
                  <a:srgbClr val="FF0000"/>
                </a:solidFill>
              </a:rPr>
              <a:t>dL</a:t>
            </a:r>
            <a:r>
              <a:rPr lang="en-US" altLang="ja-JP" dirty="0" smtClean="0">
                <a:solidFill>
                  <a:srgbClr val="FF0000"/>
                </a:solidFill>
              </a:rPr>
              <a:t> </a:t>
            </a:r>
          </a:p>
          <a:p>
            <a:r>
              <a:rPr lang="en-US" altLang="ja-JP" dirty="0" smtClean="0"/>
              <a:t>AST 	24U/L </a:t>
            </a:r>
          </a:p>
          <a:p>
            <a:r>
              <a:rPr lang="en-US" altLang="ja-JP" dirty="0" smtClean="0"/>
              <a:t>ALT 	11U/L </a:t>
            </a:r>
          </a:p>
          <a:p>
            <a:r>
              <a:rPr lang="en-US" altLang="ja-JP" dirty="0" smtClean="0">
                <a:solidFill>
                  <a:srgbClr val="FF0000"/>
                </a:solidFill>
              </a:rPr>
              <a:t>LDH</a:t>
            </a:r>
            <a:r>
              <a:rPr lang="ja-JP" altLang="en-US" dirty="0" smtClean="0">
                <a:solidFill>
                  <a:srgbClr val="FF0000"/>
                </a:solidFill>
              </a:rPr>
              <a:t> </a:t>
            </a:r>
            <a:r>
              <a:rPr lang="en-US" altLang="ja-JP" dirty="0" smtClean="0">
                <a:solidFill>
                  <a:srgbClr val="FF0000"/>
                </a:solidFill>
              </a:rPr>
              <a:t>	258U/L</a:t>
            </a:r>
          </a:p>
          <a:p>
            <a:r>
              <a:rPr lang="en-US" altLang="ja-JP" dirty="0">
                <a:solidFill>
                  <a:srgbClr val="000000"/>
                </a:solidFill>
              </a:rPr>
              <a:t>CRP 	</a:t>
            </a:r>
            <a:r>
              <a:rPr lang="en-US" altLang="ja-JP" dirty="0" smtClean="0">
                <a:solidFill>
                  <a:srgbClr val="000000"/>
                </a:solidFill>
              </a:rPr>
              <a:t>0.15mg</a:t>
            </a:r>
            <a:r>
              <a:rPr lang="en-US" altLang="ja-JP" dirty="0">
                <a:solidFill>
                  <a:srgbClr val="000000"/>
                </a:solidFill>
              </a:rPr>
              <a:t>/</a:t>
            </a:r>
            <a:r>
              <a:rPr lang="en-US" altLang="ja-JP" dirty="0" err="1" smtClean="0">
                <a:solidFill>
                  <a:srgbClr val="000000"/>
                </a:solidFill>
              </a:rPr>
              <a:t>dL</a:t>
            </a:r>
            <a:endParaRPr lang="en-US" altLang="ja-JP" dirty="0" smtClean="0">
              <a:solidFill>
                <a:srgbClr val="000000"/>
              </a:solidFill>
            </a:endParaRPr>
          </a:p>
          <a:p>
            <a:r>
              <a:rPr lang="en-US" altLang="ja-JP" dirty="0" smtClean="0">
                <a:solidFill>
                  <a:srgbClr val="000000"/>
                </a:solidFill>
              </a:rPr>
              <a:t>PT-INR	2.17 </a:t>
            </a:r>
          </a:p>
        </p:txBody>
      </p:sp>
      <p:sp>
        <p:nvSpPr>
          <p:cNvPr id="5" name="正方形/長方形 4"/>
          <p:cNvSpPr/>
          <p:nvPr/>
        </p:nvSpPr>
        <p:spPr>
          <a:xfrm>
            <a:off x="1187624" y="1988840"/>
            <a:ext cx="2862466" cy="3416320"/>
          </a:xfrm>
          <a:prstGeom prst="rect">
            <a:avLst/>
          </a:prstGeom>
        </p:spPr>
        <p:txBody>
          <a:bodyPr wrap="square">
            <a:spAutoFit/>
          </a:bodyPr>
          <a:lstStyle/>
          <a:p>
            <a:r>
              <a:rPr lang="en-US" altLang="ja-JP" dirty="0" smtClean="0"/>
              <a:t>WBC 	5200/</a:t>
            </a:r>
            <a:r>
              <a:rPr lang="el-GR" altLang="ja-JP" dirty="0" smtClean="0"/>
              <a:t>μ</a:t>
            </a:r>
            <a:r>
              <a:rPr lang="en-US" altLang="ja-JP" dirty="0" smtClean="0"/>
              <a:t>L</a:t>
            </a:r>
          </a:p>
          <a:p>
            <a:r>
              <a:rPr lang="en-US" altLang="ja-JP" dirty="0" smtClean="0"/>
              <a:t>	</a:t>
            </a:r>
            <a:r>
              <a:rPr lang="en-US" altLang="ja-JP" dirty="0" err="1" smtClean="0"/>
              <a:t>Baso</a:t>
            </a:r>
            <a:r>
              <a:rPr lang="en-US" altLang="ja-JP" dirty="0" smtClean="0"/>
              <a:t> 	</a:t>
            </a:r>
            <a:r>
              <a:rPr lang="ja-JP" altLang="ja-JP" dirty="0" smtClean="0"/>
              <a:t>0</a:t>
            </a:r>
            <a:r>
              <a:rPr lang="en-US" altLang="ja-JP" dirty="0" smtClean="0"/>
              <a:t>.6</a:t>
            </a:r>
            <a:r>
              <a:rPr lang="ja-JP" altLang="en-US" dirty="0" smtClean="0"/>
              <a:t>％</a:t>
            </a:r>
            <a:endParaRPr lang="en-US" altLang="ja-JP" dirty="0" smtClean="0"/>
          </a:p>
          <a:p>
            <a:r>
              <a:rPr lang="en-US" altLang="ja-JP" dirty="0" smtClean="0"/>
              <a:t>	Eosin 	</a:t>
            </a:r>
            <a:r>
              <a:rPr lang="ja-JP" altLang="ja-JP" dirty="0" smtClean="0"/>
              <a:t>1</a:t>
            </a:r>
            <a:r>
              <a:rPr lang="en-US" altLang="ja-JP" dirty="0" smtClean="0"/>
              <a:t>3.4</a:t>
            </a:r>
            <a:r>
              <a:rPr lang="ja-JP" altLang="en-US" dirty="0" smtClean="0"/>
              <a:t>％</a:t>
            </a:r>
            <a:endParaRPr lang="en-US" altLang="ja-JP" dirty="0" smtClean="0"/>
          </a:p>
          <a:p>
            <a:r>
              <a:rPr lang="en-US" altLang="ja-JP" dirty="0" smtClean="0"/>
              <a:t>	</a:t>
            </a:r>
            <a:r>
              <a:rPr lang="en-US" altLang="ja-JP" dirty="0" err="1" smtClean="0"/>
              <a:t>Neut</a:t>
            </a:r>
            <a:r>
              <a:rPr lang="ja-JP" altLang="en-US" dirty="0" smtClean="0"/>
              <a:t>　　</a:t>
            </a:r>
            <a:r>
              <a:rPr lang="ja-JP" altLang="ja-JP" dirty="0" smtClean="0"/>
              <a:t>6</a:t>
            </a:r>
            <a:r>
              <a:rPr lang="en-US" altLang="ja-JP" dirty="0" smtClean="0"/>
              <a:t>6.2</a:t>
            </a:r>
            <a:r>
              <a:rPr lang="ja-JP" altLang="en-US" dirty="0" smtClean="0"/>
              <a:t>％ </a:t>
            </a:r>
            <a:endParaRPr lang="en-US" altLang="ja-JP" dirty="0" smtClean="0"/>
          </a:p>
          <a:p>
            <a:r>
              <a:rPr lang="en-US" altLang="ja-JP" dirty="0" smtClean="0"/>
              <a:t>	</a:t>
            </a:r>
            <a:r>
              <a:rPr lang="en-US" altLang="ja-JP" dirty="0" err="1" smtClean="0"/>
              <a:t>Lymp</a:t>
            </a:r>
            <a:r>
              <a:rPr lang="en-US" altLang="ja-JP" dirty="0" smtClean="0"/>
              <a:t> 	</a:t>
            </a:r>
            <a:r>
              <a:rPr lang="ja-JP" altLang="ja-JP" dirty="0" smtClean="0"/>
              <a:t>1</a:t>
            </a:r>
            <a:r>
              <a:rPr lang="en-US" altLang="ja-JP" dirty="0" smtClean="0"/>
              <a:t>2.3</a:t>
            </a:r>
            <a:r>
              <a:rPr lang="ja-JP" altLang="en-US" dirty="0" smtClean="0"/>
              <a:t>％ </a:t>
            </a:r>
            <a:endParaRPr lang="en-US" altLang="ja-JP" dirty="0" smtClean="0"/>
          </a:p>
          <a:p>
            <a:r>
              <a:rPr lang="en-US" altLang="ja-JP" dirty="0" smtClean="0"/>
              <a:t>	Mono 	</a:t>
            </a:r>
            <a:r>
              <a:rPr lang="ja-JP" altLang="en-US" dirty="0" smtClean="0"/>
              <a:t>　</a:t>
            </a:r>
            <a:r>
              <a:rPr lang="ja-JP" altLang="ja-JP" dirty="0" smtClean="0"/>
              <a:t>7</a:t>
            </a:r>
            <a:r>
              <a:rPr lang="en-US" altLang="ja-JP" dirty="0" smtClean="0"/>
              <a:t>.5</a:t>
            </a:r>
            <a:r>
              <a:rPr lang="ja-JP" altLang="en-US" dirty="0" smtClean="0"/>
              <a:t>％ </a:t>
            </a:r>
            <a:endParaRPr lang="en-US" altLang="ja-JP" dirty="0" smtClean="0"/>
          </a:p>
          <a:p>
            <a:r>
              <a:rPr lang="en-US" altLang="ja-JP" dirty="0" smtClean="0">
                <a:solidFill>
                  <a:srgbClr val="FF0000"/>
                </a:solidFill>
              </a:rPr>
              <a:t> </a:t>
            </a:r>
          </a:p>
          <a:p>
            <a:r>
              <a:rPr lang="en-US" altLang="ja-JP" dirty="0" err="1" smtClean="0">
                <a:solidFill>
                  <a:srgbClr val="0000CC"/>
                </a:solidFill>
              </a:rPr>
              <a:t>Hgb</a:t>
            </a:r>
            <a:r>
              <a:rPr lang="en-US" altLang="ja-JP" dirty="0" smtClean="0">
                <a:solidFill>
                  <a:srgbClr val="0000CC"/>
                </a:solidFill>
              </a:rPr>
              <a:t> 	11.6g/</a:t>
            </a:r>
            <a:r>
              <a:rPr lang="en-US" altLang="ja-JP" dirty="0" err="1" smtClean="0">
                <a:solidFill>
                  <a:srgbClr val="0000CC"/>
                </a:solidFill>
              </a:rPr>
              <a:t>dL</a:t>
            </a:r>
            <a:endParaRPr lang="en-US" altLang="ja-JP" dirty="0" smtClean="0">
              <a:solidFill>
                <a:srgbClr val="0000CC"/>
              </a:solidFill>
            </a:endParaRPr>
          </a:p>
          <a:p>
            <a:r>
              <a:rPr lang="en-US" altLang="ja-JP" dirty="0" err="1" smtClean="0">
                <a:solidFill>
                  <a:srgbClr val="0000CC"/>
                </a:solidFill>
              </a:rPr>
              <a:t>Hct</a:t>
            </a:r>
            <a:r>
              <a:rPr lang="en-US" altLang="ja-JP" dirty="0" smtClean="0">
                <a:solidFill>
                  <a:srgbClr val="0000CC"/>
                </a:solidFill>
              </a:rPr>
              <a:t> 	34.8</a:t>
            </a:r>
            <a:r>
              <a:rPr lang="ja-JP" altLang="en-US" dirty="0" smtClean="0">
                <a:solidFill>
                  <a:srgbClr val="0000CC"/>
                </a:solidFill>
              </a:rPr>
              <a:t>％ </a:t>
            </a:r>
            <a:endParaRPr lang="en-US" altLang="ja-JP" dirty="0" smtClean="0">
              <a:solidFill>
                <a:srgbClr val="0000CC"/>
              </a:solidFill>
            </a:endParaRPr>
          </a:p>
          <a:p>
            <a:r>
              <a:rPr lang="en-US" altLang="ja-JP" dirty="0" smtClean="0">
                <a:solidFill>
                  <a:srgbClr val="FF0000"/>
                </a:solidFill>
              </a:rPr>
              <a:t>MCV 	</a:t>
            </a:r>
            <a:r>
              <a:rPr lang="ja-JP" altLang="ja-JP" dirty="0" smtClean="0">
                <a:solidFill>
                  <a:srgbClr val="FF0000"/>
                </a:solidFill>
              </a:rPr>
              <a:t>9</a:t>
            </a:r>
            <a:r>
              <a:rPr lang="en-US" altLang="ja-JP" dirty="0" smtClean="0">
                <a:solidFill>
                  <a:srgbClr val="FF0000"/>
                </a:solidFill>
              </a:rPr>
              <a:t>7.2fL </a:t>
            </a:r>
          </a:p>
          <a:p>
            <a:r>
              <a:rPr lang="en-US" altLang="ja-JP" dirty="0" smtClean="0"/>
              <a:t>MCH 	32.4pg </a:t>
            </a:r>
          </a:p>
          <a:p>
            <a:r>
              <a:rPr lang="en-US" altLang="ja-JP" dirty="0" smtClean="0">
                <a:solidFill>
                  <a:srgbClr val="0000CC"/>
                </a:solidFill>
              </a:rPr>
              <a:t>PLT 	102×10</a:t>
            </a:r>
            <a:r>
              <a:rPr lang="ja-JP" altLang="en-US" dirty="0" smtClean="0">
                <a:solidFill>
                  <a:srgbClr val="0000CC"/>
                </a:solidFill>
              </a:rPr>
              <a:t>＾</a:t>
            </a:r>
            <a:r>
              <a:rPr lang="en-US" altLang="ja-JP" dirty="0" smtClean="0">
                <a:solidFill>
                  <a:srgbClr val="0000CC"/>
                </a:solidFill>
              </a:rPr>
              <a:t>3/</a:t>
            </a:r>
            <a:r>
              <a:rPr lang="el-GR" altLang="ja-JP" dirty="0" smtClean="0">
                <a:solidFill>
                  <a:srgbClr val="0000CC"/>
                </a:solidFill>
              </a:rPr>
              <a:t>μ</a:t>
            </a:r>
            <a:r>
              <a:rPr lang="en-US" altLang="ja-JP" dirty="0" smtClean="0">
                <a:solidFill>
                  <a:srgbClr val="0000CC"/>
                </a:solidFill>
              </a:rPr>
              <a:t>L </a:t>
            </a:r>
          </a:p>
        </p:txBody>
      </p:sp>
    </p:spTree>
    <p:extLst>
      <p:ext uri="{BB962C8B-B14F-4D97-AF65-F5344CB8AC3E}">
        <p14:creationId xmlns:p14="http://schemas.microsoft.com/office/powerpoint/2010/main" val="3146942980"/>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設問２</a:t>
            </a:r>
            <a:endParaRPr kumimoji="1" lang="ja-JP" altLang="en-US" dirty="0"/>
          </a:p>
        </p:txBody>
      </p:sp>
      <p:sp>
        <p:nvSpPr>
          <p:cNvPr id="6" name="コンテンツ プレースホルダー 2"/>
          <p:cNvSpPr txBox="1">
            <a:spLocks/>
          </p:cNvSpPr>
          <p:nvPr/>
        </p:nvSpPr>
        <p:spPr>
          <a:xfrm>
            <a:off x="457200" y="1600200"/>
            <a:ext cx="8229600" cy="4525963"/>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Font typeface="Arial"/>
              <a:buNone/>
            </a:pPr>
            <a:r>
              <a:rPr lang="ja-JP" altLang="en-US" dirty="0" smtClean="0"/>
              <a:t>改めて</a:t>
            </a:r>
            <a:r>
              <a:rPr lang="en-US" altLang="ja-JP" dirty="0" smtClean="0"/>
              <a:t>…</a:t>
            </a:r>
          </a:p>
          <a:p>
            <a:pPr marL="0" indent="0" algn="ctr">
              <a:buFont typeface="Arial"/>
              <a:buNone/>
            </a:pPr>
            <a:r>
              <a:rPr lang="ja-JP" altLang="en-US" dirty="0" smtClean="0"/>
              <a:t>カテコラミン離脱のために！</a:t>
            </a:r>
            <a:endParaRPr lang="en-US" altLang="ja-JP" dirty="0" smtClean="0"/>
          </a:p>
          <a:p>
            <a:pPr marL="0" indent="0" algn="ctr">
              <a:buFont typeface="Arial"/>
              <a:buNone/>
            </a:pPr>
            <a:endParaRPr lang="en-US" altLang="ja-JP" dirty="0" smtClean="0"/>
          </a:p>
          <a:p>
            <a:pPr marL="0" indent="0" algn="ctr">
              <a:buFont typeface="Arial"/>
              <a:buNone/>
            </a:pPr>
            <a:r>
              <a:rPr lang="ja-JP" altLang="en-US" dirty="0" smtClean="0"/>
              <a:t>慢性心不全の増悪因子は？？</a:t>
            </a:r>
            <a:endParaRPr lang="en-US" altLang="ja-JP" dirty="0" smtClean="0"/>
          </a:p>
          <a:p>
            <a:pPr marL="0" indent="0" algn="ctr">
              <a:buFont typeface="Arial"/>
              <a:buNone/>
            </a:pPr>
            <a:r>
              <a:rPr lang="ja-JP" altLang="en-US" dirty="0" smtClean="0"/>
              <a:t>あなただったら何をしますか？</a:t>
            </a:r>
            <a:endParaRPr lang="en-US" altLang="ja-JP" dirty="0" smtClean="0"/>
          </a:p>
        </p:txBody>
      </p:sp>
    </p:spTree>
    <p:extLst>
      <p:ext uri="{BB962C8B-B14F-4D97-AF65-F5344CB8AC3E}">
        <p14:creationId xmlns:p14="http://schemas.microsoft.com/office/powerpoint/2010/main" val="19377870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9392"/>
            <a:ext cx="8229600" cy="1143000"/>
          </a:xfrm>
        </p:spPr>
        <p:txBody>
          <a:bodyPr/>
          <a:lstStyle/>
          <a:p>
            <a:r>
              <a:rPr kumimoji="1" lang="ja-JP" altLang="en-US" b="1" dirty="0" smtClean="0">
                <a:solidFill>
                  <a:srgbClr val="C00000"/>
                </a:solidFill>
                <a:effectLst>
                  <a:outerShdw blurRad="38100" dist="38100" dir="2700000" algn="tl">
                    <a:srgbClr val="000000">
                      <a:alpha val="43137"/>
                    </a:srgbClr>
                  </a:outerShdw>
                </a:effectLst>
              </a:rPr>
              <a:t>経過②</a:t>
            </a:r>
            <a:endParaRPr kumimoji="1" lang="ja-JP" altLang="en-US" b="1" dirty="0">
              <a:solidFill>
                <a:srgbClr val="C00000"/>
              </a:solidFill>
              <a:effectLst>
                <a:outerShdw blurRad="38100" dist="38100" dir="2700000" algn="tl">
                  <a:srgbClr val="000000">
                    <a:alpha val="43137"/>
                  </a:srgbClr>
                </a:outerShdw>
              </a:effectLst>
            </a:endParaRPr>
          </a:p>
        </p:txBody>
      </p:sp>
      <p:graphicFrame>
        <p:nvGraphicFramePr>
          <p:cNvPr id="4" name="グラフ 3"/>
          <p:cNvGraphicFramePr/>
          <p:nvPr>
            <p:extLst>
              <p:ext uri="{D42A27DB-BD31-4B8C-83A1-F6EECF244321}">
                <p14:modId xmlns:p14="http://schemas.microsoft.com/office/powerpoint/2010/main" val="1559958587"/>
              </p:ext>
            </p:extLst>
          </p:nvPr>
        </p:nvGraphicFramePr>
        <p:xfrm>
          <a:off x="467544" y="2204864"/>
          <a:ext cx="8676456" cy="2376264"/>
        </p:xfrm>
        <a:graphic>
          <a:graphicData uri="http://schemas.openxmlformats.org/drawingml/2006/chart">
            <c:chart xmlns:c="http://schemas.openxmlformats.org/drawingml/2006/chart" xmlns:r="http://schemas.openxmlformats.org/officeDocument/2006/relationships" r:id="rId3"/>
          </a:graphicData>
        </a:graphic>
      </p:graphicFrame>
      <p:sp>
        <p:nvSpPr>
          <p:cNvPr id="6" name="正方形/長方形 5"/>
          <p:cNvSpPr/>
          <p:nvPr/>
        </p:nvSpPr>
        <p:spPr>
          <a:xfrm>
            <a:off x="3779912" y="5085184"/>
            <a:ext cx="4968552" cy="2880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white"/>
                </a:solidFill>
                <a:latin typeface="Calibri"/>
                <a:ea typeface="ＭＳ Ｐゴシック"/>
              </a:rPr>
              <a:t>薬剤導入</a:t>
            </a:r>
            <a:endParaRPr lang="ja-JP" altLang="en-US" sz="1400" dirty="0">
              <a:solidFill>
                <a:prstClr val="white"/>
              </a:solidFill>
              <a:latin typeface="Calibri"/>
              <a:ea typeface="ＭＳ Ｐゴシック"/>
            </a:endParaRPr>
          </a:p>
        </p:txBody>
      </p:sp>
      <p:sp>
        <p:nvSpPr>
          <p:cNvPr id="7" name="正方形/長方形 6"/>
          <p:cNvSpPr/>
          <p:nvPr/>
        </p:nvSpPr>
        <p:spPr>
          <a:xfrm>
            <a:off x="827584" y="4653136"/>
            <a:ext cx="3888432" cy="4320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prstClr val="white"/>
                </a:solidFill>
                <a:latin typeface="Calibri"/>
                <a:ea typeface="ＭＳ Ｐゴシック"/>
              </a:rPr>
              <a:t>DOB</a:t>
            </a:r>
            <a:r>
              <a:rPr lang="ja-JP" altLang="en-US" sz="1600" dirty="0" smtClean="0">
                <a:solidFill>
                  <a:prstClr val="white"/>
                </a:solidFill>
                <a:latin typeface="Calibri"/>
                <a:ea typeface="ＭＳ Ｐゴシック"/>
              </a:rPr>
              <a:t>　</a:t>
            </a:r>
            <a:r>
              <a:rPr lang="en-US" altLang="ja-JP" sz="1600" dirty="0" smtClean="0">
                <a:solidFill>
                  <a:prstClr val="white"/>
                </a:solidFill>
                <a:latin typeface="Calibri"/>
                <a:ea typeface="ＭＳ Ｐゴシック"/>
              </a:rPr>
              <a:t>0.6γ</a:t>
            </a:r>
            <a:endParaRPr lang="ja-JP" altLang="en-US" sz="1600" dirty="0">
              <a:solidFill>
                <a:prstClr val="white"/>
              </a:solidFill>
              <a:latin typeface="Calibri"/>
              <a:ea typeface="ＭＳ Ｐゴシック"/>
            </a:endParaRPr>
          </a:p>
        </p:txBody>
      </p:sp>
      <p:sp>
        <p:nvSpPr>
          <p:cNvPr id="8" name="正方形/長方形 7"/>
          <p:cNvSpPr/>
          <p:nvPr/>
        </p:nvSpPr>
        <p:spPr>
          <a:xfrm>
            <a:off x="4716016" y="4761148"/>
            <a:ext cx="936104" cy="3240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prstClr val="white"/>
                </a:solidFill>
                <a:latin typeface="Calibri"/>
                <a:ea typeface="ＭＳ Ｐゴシック"/>
              </a:rPr>
              <a:t>0.4</a:t>
            </a:r>
            <a:endParaRPr lang="ja-JP" altLang="en-US" sz="1600" dirty="0">
              <a:solidFill>
                <a:prstClr val="white"/>
              </a:solidFill>
              <a:latin typeface="Calibri"/>
              <a:ea typeface="ＭＳ Ｐゴシック"/>
            </a:endParaRPr>
          </a:p>
        </p:txBody>
      </p:sp>
      <p:sp>
        <p:nvSpPr>
          <p:cNvPr id="9" name="正方形/長方形 8"/>
          <p:cNvSpPr/>
          <p:nvPr/>
        </p:nvSpPr>
        <p:spPr>
          <a:xfrm>
            <a:off x="5652120" y="4869160"/>
            <a:ext cx="792088" cy="2160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prstClr val="white"/>
                </a:solidFill>
                <a:latin typeface="Calibri"/>
                <a:ea typeface="ＭＳ Ｐゴシック"/>
              </a:rPr>
              <a:t>0.2</a:t>
            </a:r>
            <a:endParaRPr lang="ja-JP" altLang="en-US" sz="1600" dirty="0">
              <a:solidFill>
                <a:prstClr val="white"/>
              </a:solidFill>
              <a:latin typeface="Calibri"/>
              <a:ea typeface="ＭＳ Ｐゴシック"/>
            </a:endParaRPr>
          </a:p>
        </p:txBody>
      </p:sp>
      <p:sp>
        <p:nvSpPr>
          <p:cNvPr id="10" name="星 8 9"/>
          <p:cNvSpPr/>
          <p:nvPr/>
        </p:nvSpPr>
        <p:spPr>
          <a:xfrm>
            <a:off x="8316416" y="4365104"/>
            <a:ext cx="755576" cy="648072"/>
          </a:xfrm>
          <a:prstGeom prst="star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rgbClr val="FFFF00"/>
                </a:solidFill>
                <a:latin typeface="Calibri"/>
                <a:ea typeface="ＭＳ Ｐゴシック"/>
              </a:rPr>
              <a:t>退院</a:t>
            </a:r>
            <a:endParaRPr lang="ja-JP" altLang="en-US" sz="1600" b="1" dirty="0">
              <a:solidFill>
                <a:srgbClr val="FFFF00"/>
              </a:solidFill>
              <a:latin typeface="Calibri"/>
              <a:ea typeface="ＭＳ Ｐゴシック"/>
            </a:endParaRPr>
          </a:p>
        </p:txBody>
      </p:sp>
      <p:sp>
        <p:nvSpPr>
          <p:cNvPr id="11" name="正方形/長方形 10"/>
          <p:cNvSpPr/>
          <p:nvPr/>
        </p:nvSpPr>
        <p:spPr>
          <a:xfrm>
            <a:off x="827584" y="6165304"/>
            <a:ext cx="1728192" cy="432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white"/>
                </a:solidFill>
                <a:latin typeface="Calibri"/>
                <a:ea typeface="ＭＳ Ｐゴシック"/>
              </a:rPr>
              <a:t>フルイトラン　</a:t>
            </a:r>
            <a:r>
              <a:rPr lang="en-US" altLang="ja-JP" sz="1400" b="1" dirty="0" smtClean="0">
                <a:solidFill>
                  <a:prstClr val="white"/>
                </a:solidFill>
                <a:latin typeface="Calibri"/>
                <a:ea typeface="ＭＳ Ｐゴシック"/>
              </a:rPr>
              <a:t>2mg</a:t>
            </a:r>
            <a:endParaRPr lang="ja-JP" altLang="en-US" sz="1400" b="1" dirty="0">
              <a:solidFill>
                <a:prstClr val="white"/>
              </a:solidFill>
              <a:latin typeface="Calibri"/>
              <a:ea typeface="ＭＳ Ｐゴシック"/>
            </a:endParaRPr>
          </a:p>
        </p:txBody>
      </p:sp>
      <p:sp>
        <p:nvSpPr>
          <p:cNvPr id="13" name="正方形/長方形 12"/>
          <p:cNvSpPr/>
          <p:nvPr/>
        </p:nvSpPr>
        <p:spPr>
          <a:xfrm>
            <a:off x="827584" y="5733256"/>
            <a:ext cx="1728192" cy="4320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white"/>
                </a:solidFill>
                <a:latin typeface="Calibri"/>
                <a:ea typeface="ＭＳ Ｐゴシック"/>
              </a:rPr>
              <a:t>セララ　</a:t>
            </a:r>
            <a:r>
              <a:rPr lang="en-US" altLang="ja-JP" sz="1400" b="1" dirty="0" smtClean="0">
                <a:solidFill>
                  <a:prstClr val="white"/>
                </a:solidFill>
                <a:latin typeface="Calibri"/>
                <a:ea typeface="ＭＳ Ｐゴシック"/>
              </a:rPr>
              <a:t>50mg</a:t>
            </a:r>
            <a:endParaRPr lang="ja-JP" altLang="en-US" sz="1400" b="1" dirty="0">
              <a:solidFill>
                <a:prstClr val="white"/>
              </a:solidFill>
              <a:latin typeface="Calibri"/>
              <a:ea typeface="ＭＳ Ｐゴシック"/>
            </a:endParaRPr>
          </a:p>
        </p:txBody>
      </p:sp>
      <p:graphicFrame>
        <p:nvGraphicFramePr>
          <p:cNvPr id="14" name="グラフ 13"/>
          <p:cNvGraphicFramePr/>
          <p:nvPr>
            <p:extLst>
              <p:ext uri="{D42A27DB-BD31-4B8C-83A1-F6EECF244321}">
                <p14:modId xmlns:p14="http://schemas.microsoft.com/office/powerpoint/2010/main" val="1255797511"/>
              </p:ext>
            </p:extLst>
          </p:nvPr>
        </p:nvGraphicFramePr>
        <p:xfrm>
          <a:off x="755576" y="2420888"/>
          <a:ext cx="8568952" cy="2376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テキスト ボックス 14"/>
          <p:cNvSpPr txBox="1"/>
          <p:nvPr/>
        </p:nvSpPr>
        <p:spPr>
          <a:xfrm>
            <a:off x="107504" y="3645024"/>
            <a:ext cx="341760" cy="276999"/>
          </a:xfrm>
          <a:prstGeom prst="rect">
            <a:avLst/>
          </a:prstGeom>
          <a:noFill/>
        </p:spPr>
        <p:txBody>
          <a:bodyPr wrap="none" rtlCol="0">
            <a:spAutoFit/>
          </a:bodyPr>
          <a:lstStyle/>
          <a:p>
            <a:r>
              <a:rPr lang="en-US" altLang="ja-JP" sz="1200" dirty="0" smtClean="0">
                <a:solidFill>
                  <a:prstClr val="black"/>
                </a:solidFill>
                <a:latin typeface="Calibri"/>
                <a:ea typeface="ＭＳ Ｐゴシック"/>
              </a:rPr>
              <a:t>40</a:t>
            </a:r>
            <a:endParaRPr lang="ja-JP" altLang="en-US" sz="1200" dirty="0">
              <a:solidFill>
                <a:prstClr val="black"/>
              </a:solidFill>
              <a:latin typeface="Calibri"/>
              <a:ea typeface="ＭＳ Ｐゴシック"/>
            </a:endParaRPr>
          </a:p>
        </p:txBody>
      </p:sp>
      <p:sp>
        <p:nvSpPr>
          <p:cNvPr id="16" name="テキスト ボックス 15"/>
          <p:cNvSpPr txBox="1"/>
          <p:nvPr/>
        </p:nvSpPr>
        <p:spPr>
          <a:xfrm>
            <a:off x="107504" y="3140968"/>
            <a:ext cx="341760" cy="276999"/>
          </a:xfrm>
          <a:prstGeom prst="rect">
            <a:avLst/>
          </a:prstGeom>
          <a:noFill/>
        </p:spPr>
        <p:txBody>
          <a:bodyPr wrap="none" rtlCol="0">
            <a:spAutoFit/>
          </a:bodyPr>
          <a:lstStyle/>
          <a:p>
            <a:r>
              <a:rPr lang="en-US" altLang="ja-JP" sz="1200" dirty="0" smtClean="0">
                <a:solidFill>
                  <a:prstClr val="black"/>
                </a:solidFill>
                <a:latin typeface="Calibri"/>
                <a:ea typeface="ＭＳ Ｐゴシック"/>
              </a:rPr>
              <a:t>80</a:t>
            </a:r>
            <a:endParaRPr lang="ja-JP" altLang="en-US" sz="1200" dirty="0">
              <a:solidFill>
                <a:prstClr val="black"/>
              </a:solidFill>
              <a:latin typeface="Calibri"/>
              <a:ea typeface="ＭＳ Ｐゴシック"/>
            </a:endParaRPr>
          </a:p>
        </p:txBody>
      </p:sp>
      <p:sp>
        <p:nvSpPr>
          <p:cNvPr id="17" name="テキスト ボックス 16"/>
          <p:cNvSpPr txBox="1"/>
          <p:nvPr/>
        </p:nvSpPr>
        <p:spPr>
          <a:xfrm>
            <a:off x="35496" y="2636912"/>
            <a:ext cx="420308" cy="276999"/>
          </a:xfrm>
          <a:prstGeom prst="rect">
            <a:avLst/>
          </a:prstGeom>
          <a:noFill/>
        </p:spPr>
        <p:txBody>
          <a:bodyPr wrap="none" rtlCol="0">
            <a:spAutoFit/>
          </a:bodyPr>
          <a:lstStyle/>
          <a:p>
            <a:r>
              <a:rPr lang="en-US" altLang="ja-JP" sz="1200" dirty="0" smtClean="0">
                <a:solidFill>
                  <a:prstClr val="black"/>
                </a:solidFill>
                <a:latin typeface="Calibri"/>
                <a:ea typeface="ＭＳ Ｐゴシック"/>
              </a:rPr>
              <a:t>100</a:t>
            </a:r>
            <a:endParaRPr lang="ja-JP" altLang="en-US" sz="1200" dirty="0">
              <a:solidFill>
                <a:prstClr val="black"/>
              </a:solidFill>
              <a:latin typeface="Calibri"/>
              <a:ea typeface="ＭＳ Ｐゴシック"/>
            </a:endParaRPr>
          </a:p>
        </p:txBody>
      </p:sp>
      <p:sp>
        <p:nvSpPr>
          <p:cNvPr id="22" name="テキスト ボックス 21"/>
          <p:cNvSpPr txBox="1"/>
          <p:nvPr/>
        </p:nvSpPr>
        <p:spPr>
          <a:xfrm>
            <a:off x="-87543" y="1844824"/>
            <a:ext cx="627095" cy="469359"/>
          </a:xfrm>
          <a:prstGeom prst="rect">
            <a:avLst/>
          </a:prstGeom>
          <a:noFill/>
        </p:spPr>
        <p:txBody>
          <a:bodyPr wrap="none" rtlCol="0">
            <a:spAutoFit/>
          </a:bodyPr>
          <a:lstStyle/>
          <a:p>
            <a:pPr algn="ctr"/>
            <a:r>
              <a:rPr lang="en-US" altLang="ja-JP" sz="1400" dirty="0" err="1" smtClean="0">
                <a:solidFill>
                  <a:prstClr val="black"/>
                </a:solidFill>
                <a:latin typeface="Calibri"/>
                <a:ea typeface="ＭＳ Ｐゴシック"/>
              </a:rPr>
              <a:t>sBP</a:t>
            </a:r>
            <a:endParaRPr lang="en-US" altLang="ja-JP" sz="1400" dirty="0" smtClean="0">
              <a:solidFill>
                <a:prstClr val="black"/>
              </a:solidFill>
              <a:latin typeface="Calibri"/>
              <a:ea typeface="ＭＳ Ｐゴシック"/>
            </a:endParaRPr>
          </a:p>
          <a:p>
            <a:pPr algn="ctr"/>
            <a:r>
              <a:rPr lang="en-US" altLang="ja-JP" sz="1050" dirty="0" smtClean="0">
                <a:solidFill>
                  <a:prstClr val="black"/>
                </a:solidFill>
                <a:latin typeface="Calibri"/>
                <a:ea typeface="ＭＳ Ｐゴシック"/>
              </a:rPr>
              <a:t>(mmHg)</a:t>
            </a:r>
            <a:endParaRPr lang="ja-JP" altLang="en-US" sz="1050" dirty="0">
              <a:solidFill>
                <a:prstClr val="black"/>
              </a:solidFill>
              <a:latin typeface="Calibri"/>
              <a:ea typeface="ＭＳ Ｐゴシック"/>
            </a:endParaRPr>
          </a:p>
        </p:txBody>
      </p:sp>
      <p:sp>
        <p:nvSpPr>
          <p:cNvPr id="23" name="テキスト ボックス 22"/>
          <p:cNvSpPr txBox="1"/>
          <p:nvPr/>
        </p:nvSpPr>
        <p:spPr>
          <a:xfrm>
            <a:off x="395536" y="1898685"/>
            <a:ext cx="652744" cy="415498"/>
          </a:xfrm>
          <a:prstGeom prst="rect">
            <a:avLst/>
          </a:prstGeom>
          <a:noFill/>
        </p:spPr>
        <p:txBody>
          <a:bodyPr wrap="none" rtlCol="0">
            <a:spAutoFit/>
          </a:bodyPr>
          <a:lstStyle/>
          <a:p>
            <a:pPr algn="ctr"/>
            <a:r>
              <a:rPr lang="ja-JP" altLang="en-US" sz="1050" dirty="0" smtClean="0">
                <a:solidFill>
                  <a:prstClr val="black"/>
                </a:solidFill>
                <a:latin typeface="Calibri"/>
                <a:ea typeface="ＭＳ Ｐゴシック"/>
              </a:rPr>
              <a:t>尿量</a:t>
            </a:r>
            <a:endParaRPr lang="en-US" altLang="ja-JP" sz="1050" dirty="0" smtClean="0">
              <a:solidFill>
                <a:prstClr val="black"/>
              </a:solidFill>
              <a:latin typeface="Calibri"/>
              <a:ea typeface="ＭＳ Ｐゴシック"/>
            </a:endParaRPr>
          </a:p>
          <a:p>
            <a:pPr algn="ctr"/>
            <a:r>
              <a:rPr lang="en-US" altLang="ja-JP" sz="1050" dirty="0" smtClean="0">
                <a:solidFill>
                  <a:prstClr val="black"/>
                </a:solidFill>
                <a:latin typeface="Calibri"/>
                <a:ea typeface="ＭＳ Ｐゴシック"/>
              </a:rPr>
              <a:t>(m</a:t>
            </a:r>
            <a:r>
              <a:rPr lang="ja-JP" altLang="en-US" sz="1050" dirty="0" err="1" smtClean="0">
                <a:solidFill>
                  <a:prstClr val="black"/>
                </a:solidFill>
                <a:latin typeface="Calibri"/>
                <a:ea typeface="ＭＳ Ｐゴシック"/>
              </a:rPr>
              <a:t>ｌ</a:t>
            </a:r>
            <a:r>
              <a:rPr lang="en-US" altLang="ja-JP" sz="1050" dirty="0" smtClean="0">
                <a:solidFill>
                  <a:prstClr val="black"/>
                </a:solidFill>
                <a:latin typeface="Calibri"/>
                <a:ea typeface="ＭＳ Ｐゴシック"/>
              </a:rPr>
              <a:t>/day)</a:t>
            </a:r>
            <a:endParaRPr lang="ja-JP" altLang="en-US" sz="1050" dirty="0">
              <a:solidFill>
                <a:prstClr val="black"/>
              </a:solidFill>
              <a:latin typeface="Calibri"/>
              <a:ea typeface="ＭＳ Ｐゴシック"/>
            </a:endParaRPr>
          </a:p>
        </p:txBody>
      </p:sp>
      <p:sp>
        <p:nvSpPr>
          <p:cNvPr id="24" name="テキスト ボックス 23"/>
          <p:cNvSpPr txBox="1"/>
          <p:nvPr/>
        </p:nvSpPr>
        <p:spPr>
          <a:xfrm>
            <a:off x="8723336" y="1861374"/>
            <a:ext cx="457176" cy="415498"/>
          </a:xfrm>
          <a:prstGeom prst="rect">
            <a:avLst/>
          </a:prstGeom>
          <a:noFill/>
        </p:spPr>
        <p:txBody>
          <a:bodyPr wrap="none" rtlCol="0">
            <a:spAutoFit/>
          </a:bodyPr>
          <a:lstStyle/>
          <a:p>
            <a:pPr algn="ctr"/>
            <a:r>
              <a:rPr lang="ja-JP" altLang="en-US" sz="1050" dirty="0" smtClean="0">
                <a:solidFill>
                  <a:prstClr val="black"/>
                </a:solidFill>
                <a:latin typeface="Calibri"/>
                <a:ea typeface="ＭＳ Ｐゴシック"/>
              </a:rPr>
              <a:t>体重</a:t>
            </a:r>
            <a:endParaRPr lang="en-US" altLang="ja-JP" sz="1050" dirty="0" smtClean="0">
              <a:solidFill>
                <a:prstClr val="black"/>
              </a:solidFill>
              <a:latin typeface="Calibri"/>
              <a:ea typeface="ＭＳ Ｐゴシック"/>
            </a:endParaRPr>
          </a:p>
          <a:p>
            <a:pPr algn="ctr"/>
            <a:r>
              <a:rPr lang="en-US" altLang="ja-JP" sz="1050" dirty="0" smtClean="0">
                <a:solidFill>
                  <a:prstClr val="black"/>
                </a:solidFill>
                <a:latin typeface="Calibri"/>
                <a:ea typeface="ＭＳ Ｐゴシック"/>
              </a:rPr>
              <a:t>(kg)</a:t>
            </a:r>
            <a:endParaRPr lang="ja-JP" altLang="en-US" sz="1050" dirty="0">
              <a:solidFill>
                <a:prstClr val="black"/>
              </a:solidFill>
              <a:latin typeface="Calibri"/>
              <a:ea typeface="ＭＳ Ｐゴシック"/>
            </a:endParaRPr>
          </a:p>
        </p:txBody>
      </p:sp>
      <p:sp>
        <p:nvSpPr>
          <p:cNvPr id="33" name="正方形/長方形 32"/>
          <p:cNvSpPr/>
          <p:nvPr/>
        </p:nvSpPr>
        <p:spPr>
          <a:xfrm>
            <a:off x="827584" y="5373216"/>
            <a:ext cx="7895752" cy="3600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white"/>
                </a:solidFill>
                <a:latin typeface="Calibri"/>
                <a:ea typeface="ＭＳ Ｐゴシック"/>
              </a:rPr>
              <a:t>ラシックス　</a:t>
            </a:r>
            <a:r>
              <a:rPr lang="en-US" altLang="ja-JP" sz="1400" b="1" dirty="0" smtClean="0">
                <a:solidFill>
                  <a:prstClr val="white"/>
                </a:solidFill>
                <a:latin typeface="Calibri"/>
                <a:ea typeface="ＭＳ Ｐゴシック"/>
              </a:rPr>
              <a:t>60mg</a:t>
            </a:r>
            <a:endParaRPr lang="ja-JP" altLang="en-US" sz="1400" b="1" dirty="0">
              <a:solidFill>
                <a:prstClr val="white"/>
              </a:solidFill>
              <a:latin typeface="Calibri"/>
              <a:ea typeface="ＭＳ Ｐゴシック"/>
            </a:endParaRPr>
          </a:p>
        </p:txBody>
      </p:sp>
      <p:sp>
        <p:nvSpPr>
          <p:cNvPr id="34" name="正方形/長方形 33"/>
          <p:cNvSpPr/>
          <p:nvPr/>
        </p:nvSpPr>
        <p:spPr>
          <a:xfrm>
            <a:off x="2555776" y="5805264"/>
            <a:ext cx="648072" cy="32403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b="1" dirty="0" smtClean="0">
                <a:solidFill>
                  <a:prstClr val="white"/>
                </a:solidFill>
                <a:latin typeface="Calibri"/>
                <a:ea typeface="ＭＳ Ｐゴシック"/>
              </a:rPr>
              <a:t>25mg</a:t>
            </a:r>
            <a:endParaRPr lang="ja-JP" altLang="en-US" sz="1400" b="1" dirty="0">
              <a:solidFill>
                <a:prstClr val="white"/>
              </a:solidFill>
              <a:latin typeface="Calibri"/>
              <a:ea typeface="ＭＳ Ｐゴシック"/>
            </a:endParaRPr>
          </a:p>
        </p:txBody>
      </p:sp>
      <p:sp>
        <p:nvSpPr>
          <p:cNvPr id="35" name="正方形/長方形 34"/>
          <p:cNvSpPr/>
          <p:nvPr/>
        </p:nvSpPr>
        <p:spPr>
          <a:xfrm>
            <a:off x="3203848" y="5913276"/>
            <a:ext cx="4896544" cy="2160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white"/>
                </a:solidFill>
                <a:latin typeface="Calibri"/>
                <a:ea typeface="ＭＳ Ｐゴシック"/>
              </a:rPr>
              <a:t>6.25mg</a:t>
            </a:r>
            <a:endParaRPr lang="ja-JP" altLang="en-US" sz="1400" b="1" dirty="0">
              <a:solidFill>
                <a:prstClr val="white"/>
              </a:solidFill>
              <a:latin typeface="Calibri"/>
              <a:ea typeface="ＭＳ Ｐゴシック"/>
            </a:endParaRPr>
          </a:p>
        </p:txBody>
      </p:sp>
      <p:sp>
        <p:nvSpPr>
          <p:cNvPr id="36" name="正方形/長方形 35"/>
          <p:cNvSpPr/>
          <p:nvPr/>
        </p:nvSpPr>
        <p:spPr>
          <a:xfrm>
            <a:off x="2555776" y="6309320"/>
            <a:ext cx="6192688" cy="2829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white"/>
                </a:solidFill>
                <a:latin typeface="Calibri"/>
                <a:ea typeface="ＭＳ Ｐゴシック"/>
              </a:rPr>
              <a:t>1mg</a:t>
            </a:r>
            <a:endParaRPr lang="ja-JP" altLang="en-US" sz="1400" b="1" dirty="0">
              <a:solidFill>
                <a:prstClr val="white"/>
              </a:solidFill>
              <a:latin typeface="Calibri"/>
              <a:ea typeface="ＭＳ Ｐゴシック"/>
            </a:endParaRPr>
          </a:p>
        </p:txBody>
      </p:sp>
      <p:sp>
        <p:nvSpPr>
          <p:cNvPr id="37" name="正方形/長方形 36"/>
          <p:cNvSpPr/>
          <p:nvPr/>
        </p:nvSpPr>
        <p:spPr>
          <a:xfrm>
            <a:off x="8100392" y="5805264"/>
            <a:ext cx="648072" cy="32403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b="1" dirty="0" smtClean="0">
                <a:solidFill>
                  <a:prstClr val="white"/>
                </a:solidFill>
                <a:latin typeface="Calibri"/>
                <a:ea typeface="ＭＳ Ｐゴシック"/>
              </a:rPr>
              <a:t>12.5mg</a:t>
            </a:r>
            <a:endParaRPr lang="ja-JP" altLang="en-US" sz="1400" b="1" dirty="0">
              <a:solidFill>
                <a:prstClr val="white"/>
              </a:solidFill>
              <a:latin typeface="Calibri"/>
              <a:ea typeface="ＭＳ Ｐゴシック"/>
            </a:endParaRPr>
          </a:p>
        </p:txBody>
      </p:sp>
      <p:sp>
        <p:nvSpPr>
          <p:cNvPr id="5" name="星 5 4"/>
          <p:cNvSpPr/>
          <p:nvPr/>
        </p:nvSpPr>
        <p:spPr>
          <a:xfrm>
            <a:off x="3059832" y="1844824"/>
            <a:ext cx="720080" cy="648072"/>
          </a:xfrm>
          <a:prstGeom prst="star5">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491880" y="1700808"/>
            <a:ext cx="1107996" cy="369332"/>
          </a:xfrm>
          <a:prstGeom prst="rect">
            <a:avLst/>
          </a:prstGeom>
          <a:noFill/>
        </p:spPr>
        <p:txBody>
          <a:bodyPr wrap="none" rtlCol="0">
            <a:spAutoFit/>
          </a:bodyPr>
          <a:lstStyle/>
          <a:p>
            <a:r>
              <a:rPr kumimoji="1" lang="ja-JP" altLang="en-US" dirty="0" smtClean="0"/>
              <a:t>試験施行</a:t>
            </a:r>
            <a:endParaRPr kumimoji="1" lang="ja-JP" altLang="en-US" dirty="0"/>
          </a:p>
        </p:txBody>
      </p:sp>
    </p:spTree>
    <p:extLst>
      <p:ext uri="{BB962C8B-B14F-4D97-AF65-F5344CB8AC3E}">
        <p14:creationId xmlns:p14="http://schemas.microsoft.com/office/powerpoint/2010/main" val="23393173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設問</a:t>
            </a:r>
            <a:r>
              <a:rPr kumimoji="1" lang="en-US" altLang="ja-JP" dirty="0" smtClean="0"/>
              <a:t>③</a:t>
            </a:r>
            <a:endParaRPr kumimoji="1" lang="ja-JP" altLang="en-US" dirty="0"/>
          </a:p>
        </p:txBody>
      </p:sp>
      <p:sp>
        <p:nvSpPr>
          <p:cNvPr id="3" name="コンテンツ プレースホルダー 2"/>
          <p:cNvSpPr>
            <a:spLocks noGrp="1"/>
          </p:cNvSpPr>
          <p:nvPr>
            <p:ph idx="1"/>
          </p:nvPr>
        </p:nvSpPr>
        <p:spPr/>
        <p:txBody>
          <a:bodyPr anchor="ctr"/>
          <a:lstStyle/>
          <a:p>
            <a:pPr marL="0" indent="0" algn="ctr">
              <a:buNone/>
            </a:pPr>
            <a:r>
              <a:rPr kumimoji="1" lang="ja-JP" altLang="en-US" dirty="0" smtClean="0"/>
              <a:t>薬剤導入により退院可能になりました！</a:t>
            </a:r>
            <a:endParaRPr kumimoji="1" lang="en-US" altLang="ja-JP" dirty="0" smtClean="0"/>
          </a:p>
          <a:p>
            <a:pPr marL="0" indent="0" algn="ctr">
              <a:buNone/>
            </a:pPr>
            <a:endParaRPr kumimoji="1" lang="en-US" altLang="ja-JP" dirty="0" smtClean="0"/>
          </a:p>
          <a:p>
            <a:pPr marL="0" indent="0" algn="ctr">
              <a:buNone/>
            </a:pPr>
            <a:r>
              <a:rPr kumimoji="1" lang="ja-JP" altLang="en-US" dirty="0" smtClean="0"/>
              <a:t>何の薬剤を導入したのでしょうか？</a:t>
            </a:r>
            <a:endParaRPr kumimoji="1" lang="en-US" altLang="ja-JP" dirty="0" smtClean="0"/>
          </a:p>
        </p:txBody>
      </p:sp>
    </p:spTree>
    <p:extLst>
      <p:ext uri="{BB962C8B-B14F-4D97-AF65-F5344CB8AC3E}">
        <p14:creationId xmlns:p14="http://schemas.microsoft.com/office/powerpoint/2010/main" val="27053062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nchor="ctr"/>
          <a:lstStyle/>
          <a:p>
            <a:pPr marL="0" indent="0" algn="ctr">
              <a:buNone/>
            </a:pPr>
            <a:r>
              <a:rPr kumimoji="1" lang="ja-JP" altLang="en-US" dirty="0" smtClean="0"/>
              <a:t>設問終わり</a:t>
            </a:r>
            <a:endParaRPr kumimoji="1" lang="en-US" altLang="ja-JP" dirty="0" smtClean="0"/>
          </a:p>
          <a:p>
            <a:pPr marL="0" indent="0" algn="ctr">
              <a:buNone/>
            </a:pPr>
            <a:endParaRPr lang="en-US" altLang="ja-JP" dirty="0"/>
          </a:p>
          <a:p>
            <a:pPr marL="0" indent="0" algn="ctr">
              <a:buNone/>
            </a:pPr>
            <a:endParaRPr lang="en-US" altLang="ja-JP" dirty="0"/>
          </a:p>
          <a:p>
            <a:pPr marL="0" indent="0" algn="ctr">
              <a:buNone/>
            </a:pPr>
            <a:r>
              <a:rPr lang="ja-JP" altLang="en-US" dirty="0" smtClean="0"/>
              <a:t>まとめに入ります。</a:t>
            </a:r>
            <a:endParaRPr lang="en-US" altLang="ja-JP" dirty="0" smtClean="0"/>
          </a:p>
          <a:p>
            <a:pPr marL="0" indent="0" algn="ctr">
              <a:buNone/>
            </a:pPr>
            <a:r>
              <a:rPr kumimoji="1" lang="ja-JP" altLang="ja-JP" dirty="0" smtClean="0"/>
              <a:t>A</a:t>
            </a:r>
            <a:r>
              <a:rPr kumimoji="1" lang="en-US" altLang="ja-JP" dirty="0" smtClean="0"/>
              <a:t>re</a:t>
            </a:r>
            <a:r>
              <a:rPr kumimoji="1" lang="ja-JP" altLang="en-US" dirty="0" smtClean="0"/>
              <a:t> </a:t>
            </a:r>
            <a:r>
              <a:rPr kumimoji="1" lang="en-US" altLang="ja-JP" dirty="0" smtClean="0"/>
              <a:t>you</a:t>
            </a:r>
            <a:r>
              <a:rPr kumimoji="1" lang="ja-JP" altLang="en-US" dirty="0" smtClean="0"/>
              <a:t> </a:t>
            </a:r>
            <a:r>
              <a:rPr lang="en-US" altLang="ja-JP" dirty="0" smtClean="0"/>
              <a:t>rea</a:t>
            </a:r>
            <a:r>
              <a:rPr kumimoji="1" lang="en-US" altLang="ja-JP" dirty="0" smtClean="0"/>
              <a:t>dy??</a:t>
            </a:r>
          </a:p>
        </p:txBody>
      </p:sp>
    </p:spTree>
    <p:extLst>
      <p:ext uri="{BB962C8B-B14F-4D97-AF65-F5344CB8AC3E}">
        <p14:creationId xmlns:p14="http://schemas.microsoft.com/office/powerpoint/2010/main" val="709908000"/>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症例まとめ</a:t>
            </a:r>
            <a:endParaRPr kumimoji="1" lang="ja-JP" altLang="en-US" dirty="0"/>
          </a:p>
        </p:txBody>
      </p:sp>
      <p:sp>
        <p:nvSpPr>
          <p:cNvPr id="3" name="コンテンツ プレースホルダー 2"/>
          <p:cNvSpPr>
            <a:spLocks noGrp="1"/>
          </p:cNvSpPr>
          <p:nvPr>
            <p:ph idx="1"/>
          </p:nvPr>
        </p:nvSpPr>
        <p:spPr/>
        <p:txBody>
          <a:bodyPr>
            <a:normAutofit fontScale="70000" lnSpcReduction="20000"/>
          </a:bodyPr>
          <a:lstStyle/>
          <a:p>
            <a:pPr>
              <a:lnSpc>
                <a:spcPct val="140000"/>
              </a:lnSpc>
              <a:spcBef>
                <a:spcPts val="1200"/>
              </a:spcBef>
              <a:buFont typeface="Wingdings" charset="2"/>
              <a:buChar char="²"/>
            </a:pPr>
            <a:r>
              <a:rPr lang="ja-JP" altLang="en-US" dirty="0" smtClean="0">
                <a:solidFill>
                  <a:srgbClr val="000000"/>
                </a:solidFill>
              </a:rPr>
              <a:t>拡張型心筋症の低心機能症例。過去数回の心不全入院の既往があり、心不全コントロールに難渋していたところでの再入院。</a:t>
            </a:r>
            <a:endParaRPr lang="en-US" altLang="ja-JP" dirty="0" smtClean="0">
              <a:solidFill>
                <a:srgbClr val="000000"/>
              </a:solidFill>
            </a:endParaRPr>
          </a:p>
          <a:p>
            <a:pPr>
              <a:lnSpc>
                <a:spcPct val="140000"/>
              </a:lnSpc>
              <a:spcBef>
                <a:spcPts val="1200"/>
              </a:spcBef>
              <a:buFont typeface="Wingdings" charset="2"/>
              <a:buChar char="²"/>
            </a:pPr>
            <a:r>
              <a:rPr lang="ja-JP" altLang="en-US" dirty="0" smtClean="0">
                <a:solidFill>
                  <a:srgbClr val="000000"/>
                </a:solidFill>
              </a:rPr>
              <a:t>入院後に腐食性食道炎を発症し、すべての内服薬が中止、絶飲食の必要性があった。</a:t>
            </a:r>
            <a:endParaRPr lang="en-US" altLang="ja-JP" dirty="0" smtClean="0">
              <a:solidFill>
                <a:srgbClr val="000000"/>
              </a:solidFill>
            </a:endParaRPr>
          </a:p>
          <a:p>
            <a:pPr>
              <a:lnSpc>
                <a:spcPct val="140000"/>
              </a:lnSpc>
              <a:spcBef>
                <a:spcPts val="1200"/>
              </a:spcBef>
              <a:buFont typeface="Wingdings" charset="2"/>
              <a:buChar char="²"/>
            </a:pPr>
            <a:r>
              <a:rPr lang="ja-JP" altLang="en-US" dirty="0" smtClean="0">
                <a:solidFill>
                  <a:srgbClr val="000000"/>
                </a:solidFill>
              </a:rPr>
              <a:t>計２回の</a:t>
            </a:r>
            <a:r>
              <a:rPr lang="en-US" altLang="ja-JP" dirty="0" smtClean="0">
                <a:solidFill>
                  <a:srgbClr val="000000"/>
                </a:solidFill>
              </a:rPr>
              <a:t>CHDF</a:t>
            </a:r>
            <a:r>
              <a:rPr lang="ja-JP" altLang="en-US" dirty="0" smtClean="0">
                <a:solidFill>
                  <a:srgbClr val="000000"/>
                </a:solidFill>
              </a:rPr>
              <a:t>や、</a:t>
            </a:r>
            <a:r>
              <a:rPr lang="en-US" altLang="ja-JP" dirty="0" smtClean="0">
                <a:solidFill>
                  <a:srgbClr val="000000"/>
                </a:solidFill>
              </a:rPr>
              <a:t>Septic</a:t>
            </a:r>
            <a:r>
              <a:rPr lang="ja-JP" altLang="en-US" dirty="0" smtClean="0">
                <a:solidFill>
                  <a:srgbClr val="000000"/>
                </a:solidFill>
              </a:rPr>
              <a:t> </a:t>
            </a:r>
            <a:r>
              <a:rPr lang="ja-JP" altLang="ja-JP" dirty="0" smtClean="0">
                <a:solidFill>
                  <a:srgbClr val="000000"/>
                </a:solidFill>
              </a:rPr>
              <a:t>S</a:t>
            </a:r>
            <a:r>
              <a:rPr lang="en-US" altLang="ja-JP" dirty="0" smtClean="0">
                <a:solidFill>
                  <a:srgbClr val="000000"/>
                </a:solidFill>
              </a:rPr>
              <a:t>hock</a:t>
            </a:r>
            <a:r>
              <a:rPr lang="ja-JP" altLang="en-US" dirty="0" smtClean="0">
                <a:solidFill>
                  <a:srgbClr val="000000"/>
                </a:solidFill>
              </a:rPr>
              <a:t>など、高ストレス下の状態を乗り切り、徐々に内服薬再開。</a:t>
            </a:r>
            <a:endParaRPr lang="en-US" altLang="ja-JP" dirty="0" smtClean="0">
              <a:solidFill>
                <a:srgbClr val="000000"/>
              </a:solidFill>
            </a:endParaRPr>
          </a:p>
          <a:p>
            <a:pPr>
              <a:lnSpc>
                <a:spcPct val="140000"/>
              </a:lnSpc>
              <a:spcBef>
                <a:spcPts val="1200"/>
              </a:spcBef>
              <a:buFont typeface="Wingdings" charset="2"/>
              <a:buChar char="²"/>
            </a:pPr>
            <a:r>
              <a:rPr lang="ja-JP" altLang="en-US" dirty="0" smtClean="0">
                <a:solidFill>
                  <a:srgbClr val="000000"/>
                </a:solidFill>
              </a:rPr>
              <a:t>タナドーパなども使用し</a:t>
            </a:r>
            <a:r>
              <a:rPr lang="en-US" altLang="ja-JP" dirty="0" smtClean="0">
                <a:solidFill>
                  <a:srgbClr val="000000"/>
                </a:solidFill>
              </a:rPr>
              <a:t>DOB</a:t>
            </a:r>
            <a:r>
              <a:rPr lang="ja-JP" altLang="en-US" dirty="0" smtClean="0">
                <a:solidFill>
                  <a:srgbClr val="000000"/>
                </a:solidFill>
              </a:rPr>
              <a:t>漸減。</a:t>
            </a:r>
            <a:endParaRPr lang="en-US" altLang="ja-JP" dirty="0" smtClean="0">
              <a:solidFill>
                <a:srgbClr val="000000"/>
              </a:solidFill>
            </a:endParaRPr>
          </a:p>
          <a:p>
            <a:pPr>
              <a:lnSpc>
                <a:spcPct val="140000"/>
              </a:lnSpc>
              <a:spcBef>
                <a:spcPts val="1200"/>
              </a:spcBef>
              <a:buFont typeface="Wingdings" charset="2"/>
              <a:buChar char="²"/>
            </a:pPr>
            <a:r>
              <a:rPr lang="en-US" altLang="ja-JP" dirty="0" smtClean="0">
                <a:solidFill>
                  <a:srgbClr val="000000"/>
                </a:solidFill>
              </a:rPr>
              <a:t>0.6γ</a:t>
            </a:r>
            <a:r>
              <a:rPr lang="ja-JP" altLang="en-US" dirty="0" smtClean="0">
                <a:solidFill>
                  <a:srgbClr val="000000"/>
                </a:solidFill>
              </a:rPr>
              <a:t>以降の</a:t>
            </a:r>
            <a:r>
              <a:rPr lang="en-US" altLang="ja-JP" dirty="0" smtClean="0">
                <a:solidFill>
                  <a:srgbClr val="000000"/>
                </a:solidFill>
              </a:rPr>
              <a:t>tapering</a:t>
            </a:r>
            <a:r>
              <a:rPr lang="ja-JP" altLang="en-US" dirty="0" smtClean="0">
                <a:solidFill>
                  <a:srgbClr val="000000"/>
                </a:solidFill>
              </a:rPr>
              <a:t>が、低血圧・尿量低下のため難渋</a:t>
            </a:r>
            <a:r>
              <a:rPr lang="en-US" altLang="ja-JP" dirty="0" smtClean="0">
                <a:solidFill>
                  <a:srgbClr val="000000"/>
                </a:solidFill>
              </a:rPr>
              <a:t>…</a:t>
            </a:r>
          </a:p>
          <a:p>
            <a:pPr>
              <a:lnSpc>
                <a:spcPct val="140000"/>
              </a:lnSpc>
              <a:spcBef>
                <a:spcPts val="1200"/>
              </a:spcBef>
              <a:buFont typeface="Wingdings" charset="2"/>
              <a:buChar char="²"/>
            </a:pPr>
            <a:endParaRPr kumimoji="1" lang="ja-JP" altLang="en-US" dirty="0">
              <a:solidFill>
                <a:srgbClr val="000000"/>
              </a:solidFill>
            </a:endParaRPr>
          </a:p>
        </p:txBody>
      </p:sp>
    </p:spTree>
    <p:extLst>
      <p:ext uri="{BB962C8B-B14F-4D97-AF65-F5344CB8AC3E}">
        <p14:creationId xmlns:p14="http://schemas.microsoft.com/office/powerpoint/2010/main" val="24313571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611560" y="1340768"/>
            <a:ext cx="7920880" cy="1323439"/>
          </a:xfrm>
          <a:prstGeom prst="rect">
            <a:avLst/>
          </a:prstGeom>
          <a:solidFill>
            <a:schemeClr val="accent6">
              <a:alpha val="53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buNone/>
            </a:pPr>
            <a:r>
              <a:rPr lang="en-US" altLang="ja-JP" sz="1600" b="1" dirty="0" smtClean="0">
                <a:solidFill>
                  <a:schemeClr val="tx1"/>
                </a:solidFill>
              </a:rPr>
              <a:t>Problem</a:t>
            </a:r>
            <a:r>
              <a:rPr lang="ja-JP" altLang="en-US" sz="1600" b="1" dirty="0" smtClean="0">
                <a:solidFill>
                  <a:schemeClr val="tx1"/>
                </a:solidFill>
              </a:rPr>
              <a:t>　</a:t>
            </a:r>
            <a:r>
              <a:rPr lang="en-US" altLang="ja-JP" sz="1600" b="1" dirty="0" smtClean="0">
                <a:solidFill>
                  <a:schemeClr val="tx1"/>
                </a:solidFill>
              </a:rPr>
              <a:t>List</a:t>
            </a:r>
          </a:p>
          <a:p>
            <a:pPr algn="just">
              <a:buNone/>
            </a:pPr>
            <a:r>
              <a:rPr lang="en-US" altLang="ja-JP" sz="1600" dirty="0" smtClean="0">
                <a:solidFill>
                  <a:schemeClr val="tx1"/>
                </a:solidFill>
              </a:rPr>
              <a:t>#1</a:t>
            </a:r>
            <a:r>
              <a:rPr lang="ja-JP" altLang="en-US" sz="1600" dirty="0" smtClean="0">
                <a:solidFill>
                  <a:schemeClr val="tx1"/>
                </a:solidFill>
              </a:rPr>
              <a:t>拡張型心筋症</a:t>
            </a:r>
            <a:r>
              <a:rPr lang="en-US" altLang="ja-JP" sz="1600" dirty="0" smtClean="0">
                <a:solidFill>
                  <a:schemeClr val="tx1"/>
                </a:solidFill>
              </a:rPr>
              <a:t>	#2 </a:t>
            </a:r>
            <a:r>
              <a:rPr lang="ja-JP" altLang="en-US" sz="1600" dirty="0" smtClean="0">
                <a:solidFill>
                  <a:schemeClr val="tx1"/>
                </a:solidFill>
              </a:rPr>
              <a:t>慢性心不全</a:t>
            </a:r>
            <a:r>
              <a:rPr lang="en-US" altLang="ja-JP" sz="1600" dirty="0" smtClean="0">
                <a:solidFill>
                  <a:schemeClr val="tx1"/>
                </a:solidFill>
              </a:rPr>
              <a:t>	#3NSVT	</a:t>
            </a:r>
            <a:r>
              <a:rPr lang="en-US" altLang="ja-JP" sz="1600" dirty="0">
                <a:solidFill>
                  <a:schemeClr val="tx1"/>
                </a:solidFill>
              </a:rPr>
              <a:t>	</a:t>
            </a:r>
            <a:r>
              <a:rPr lang="en-US" altLang="ja-JP" sz="1600" dirty="0" smtClean="0">
                <a:solidFill>
                  <a:schemeClr val="tx1"/>
                </a:solidFill>
              </a:rPr>
              <a:t>#4</a:t>
            </a:r>
            <a:r>
              <a:rPr lang="ja-JP" altLang="en-US" sz="1600" dirty="0" smtClean="0">
                <a:solidFill>
                  <a:schemeClr val="tx1"/>
                </a:solidFill>
              </a:rPr>
              <a:t>心嚢液貯留</a:t>
            </a:r>
          </a:p>
          <a:p>
            <a:pPr algn="just">
              <a:buNone/>
            </a:pPr>
            <a:r>
              <a:rPr lang="en-US" altLang="ja-JP" sz="1600" dirty="0" smtClean="0">
                <a:solidFill>
                  <a:schemeClr val="tx1"/>
                </a:solidFill>
              </a:rPr>
              <a:t>#5</a:t>
            </a:r>
            <a:r>
              <a:rPr lang="ja-JP" altLang="en-US" sz="1600" dirty="0" smtClean="0">
                <a:solidFill>
                  <a:schemeClr val="tx1"/>
                </a:solidFill>
              </a:rPr>
              <a:t>洞不全症候群</a:t>
            </a:r>
            <a:r>
              <a:rPr lang="en-US" altLang="ja-JP" sz="1600" dirty="0" smtClean="0">
                <a:solidFill>
                  <a:schemeClr val="tx1"/>
                </a:solidFill>
              </a:rPr>
              <a:t>	#6</a:t>
            </a:r>
            <a:r>
              <a:rPr lang="ja-JP" altLang="en-US" sz="1600" dirty="0" smtClean="0">
                <a:solidFill>
                  <a:schemeClr val="tx1"/>
                </a:solidFill>
              </a:rPr>
              <a:t>低</a:t>
            </a:r>
            <a:r>
              <a:rPr lang="en-US" altLang="ja-JP" sz="1600" dirty="0" smtClean="0">
                <a:solidFill>
                  <a:schemeClr val="tx1"/>
                </a:solidFill>
              </a:rPr>
              <a:t>Na</a:t>
            </a:r>
            <a:r>
              <a:rPr lang="ja-JP" altLang="en-US" sz="1600" dirty="0" smtClean="0">
                <a:solidFill>
                  <a:schemeClr val="tx1"/>
                </a:solidFill>
              </a:rPr>
              <a:t>血症</a:t>
            </a:r>
            <a:r>
              <a:rPr lang="en-US" altLang="ja-JP" sz="1600" dirty="0" smtClean="0">
                <a:solidFill>
                  <a:schemeClr val="tx1"/>
                </a:solidFill>
              </a:rPr>
              <a:t>	#7</a:t>
            </a:r>
            <a:r>
              <a:rPr lang="ja-JP" altLang="en-US" sz="1600" dirty="0" smtClean="0">
                <a:solidFill>
                  <a:schemeClr val="tx1"/>
                </a:solidFill>
              </a:rPr>
              <a:t>肺高血圧症</a:t>
            </a:r>
            <a:r>
              <a:rPr lang="en-US" altLang="ja-JP" sz="1600" dirty="0" smtClean="0">
                <a:solidFill>
                  <a:schemeClr val="tx1"/>
                </a:solidFill>
              </a:rPr>
              <a:t>	#8</a:t>
            </a:r>
            <a:r>
              <a:rPr lang="ja-JP" altLang="en-US" sz="1600" dirty="0" smtClean="0">
                <a:solidFill>
                  <a:schemeClr val="tx1"/>
                </a:solidFill>
              </a:rPr>
              <a:t>慢性腎臓病</a:t>
            </a:r>
          </a:p>
          <a:p>
            <a:pPr algn="just">
              <a:buNone/>
            </a:pPr>
            <a:r>
              <a:rPr lang="en-US" altLang="ja-JP" sz="1600" dirty="0" smtClean="0">
                <a:solidFill>
                  <a:schemeClr val="tx1"/>
                </a:solidFill>
              </a:rPr>
              <a:t>#9</a:t>
            </a:r>
            <a:r>
              <a:rPr lang="ja-JP" altLang="en-US" sz="1600" dirty="0" smtClean="0">
                <a:solidFill>
                  <a:schemeClr val="tx1"/>
                </a:solidFill>
              </a:rPr>
              <a:t>腎性貧血</a:t>
            </a:r>
            <a:r>
              <a:rPr lang="en-US" altLang="ja-JP" sz="1600" dirty="0" smtClean="0">
                <a:solidFill>
                  <a:schemeClr val="tx1"/>
                </a:solidFill>
              </a:rPr>
              <a:t>	#10</a:t>
            </a:r>
            <a:r>
              <a:rPr lang="ja-JP" altLang="en-US" sz="1600" dirty="0" smtClean="0">
                <a:solidFill>
                  <a:schemeClr val="tx1"/>
                </a:solidFill>
              </a:rPr>
              <a:t>高尿酸血症</a:t>
            </a:r>
            <a:r>
              <a:rPr lang="en-US" altLang="ja-JP" sz="1600" dirty="0" smtClean="0">
                <a:solidFill>
                  <a:schemeClr val="tx1"/>
                </a:solidFill>
              </a:rPr>
              <a:t>	#11</a:t>
            </a:r>
            <a:r>
              <a:rPr lang="ja-JP" altLang="en-US" sz="1600" dirty="0" smtClean="0">
                <a:solidFill>
                  <a:schemeClr val="tx1"/>
                </a:solidFill>
              </a:rPr>
              <a:t>胸水貯留</a:t>
            </a:r>
            <a:r>
              <a:rPr lang="en-US" altLang="ja-JP" sz="1600" dirty="0" smtClean="0">
                <a:solidFill>
                  <a:schemeClr val="tx1"/>
                </a:solidFill>
              </a:rPr>
              <a:t>	#12</a:t>
            </a:r>
            <a:r>
              <a:rPr lang="ja-JP" altLang="ja-JP" sz="1600" dirty="0" smtClean="0">
                <a:solidFill>
                  <a:schemeClr val="tx1"/>
                </a:solidFill>
              </a:rPr>
              <a:t>非通常型心房粗動</a:t>
            </a:r>
            <a:endParaRPr lang="en-US" altLang="ja-JP" sz="1600" dirty="0">
              <a:solidFill>
                <a:schemeClr val="tx1"/>
              </a:solidFill>
            </a:endParaRPr>
          </a:p>
          <a:p>
            <a:pPr algn="just">
              <a:buNone/>
            </a:pPr>
            <a:r>
              <a:rPr lang="en-US" altLang="ja-JP" sz="1600" dirty="0" smtClean="0">
                <a:solidFill>
                  <a:schemeClr val="tx1"/>
                </a:solidFill>
              </a:rPr>
              <a:t>#13</a:t>
            </a:r>
            <a:r>
              <a:rPr lang="ja-JP" altLang="en-US" sz="1600" dirty="0" smtClean="0">
                <a:solidFill>
                  <a:schemeClr val="tx1"/>
                </a:solidFill>
              </a:rPr>
              <a:t>血小板減少</a:t>
            </a:r>
            <a:r>
              <a:rPr lang="en-US" altLang="ja-JP" sz="1600" dirty="0" smtClean="0">
                <a:solidFill>
                  <a:schemeClr val="tx1"/>
                </a:solidFill>
              </a:rPr>
              <a:t>	#14</a:t>
            </a:r>
            <a:r>
              <a:rPr lang="ja-JP" altLang="en-US" sz="1600" dirty="0" smtClean="0">
                <a:solidFill>
                  <a:schemeClr val="tx1"/>
                </a:solidFill>
              </a:rPr>
              <a:t>好酸球増多</a:t>
            </a:r>
            <a:r>
              <a:rPr lang="en-US" altLang="ja-JP" sz="1600" dirty="0" smtClean="0">
                <a:solidFill>
                  <a:schemeClr val="tx1"/>
                </a:solidFill>
              </a:rPr>
              <a:t>	#15</a:t>
            </a:r>
            <a:r>
              <a:rPr lang="ja-JP" altLang="en-US" sz="1600" dirty="0" smtClean="0">
                <a:solidFill>
                  <a:schemeClr val="tx1"/>
                </a:solidFill>
              </a:rPr>
              <a:t>腐食性食道炎</a:t>
            </a:r>
            <a:r>
              <a:rPr lang="en-US" altLang="ja-JP" sz="1600" dirty="0" smtClean="0">
                <a:solidFill>
                  <a:schemeClr val="tx1"/>
                </a:solidFill>
              </a:rPr>
              <a:t>	#16</a:t>
            </a:r>
            <a:r>
              <a:rPr lang="ja-JP" altLang="en-US" sz="1600" dirty="0" smtClean="0">
                <a:solidFill>
                  <a:schemeClr val="tx1"/>
                </a:solidFill>
              </a:rPr>
              <a:t>低血圧</a:t>
            </a:r>
            <a:r>
              <a:rPr lang="en-US" altLang="ja-JP" sz="1600" dirty="0" smtClean="0">
                <a:solidFill>
                  <a:schemeClr val="tx1"/>
                </a:solidFill>
              </a:rPr>
              <a:t>	</a:t>
            </a:r>
            <a:endParaRPr lang="ja-JP" altLang="en-US" sz="1600" dirty="0">
              <a:solidFill>
                <a:schemeClr val="tx1"/>
              </a:solidFill>
            </a:endParaRPr>
          </a:p>
        </p:txBody>
      </p:sp>
      <p:sp>
        <p:nvSpPr>
          <p:cNvPr id="2" name="正方形/長方形 1"/>
          <p:cNvSpPr/>
          <p:nvPr/>
        </p:nvSpPr>
        <p:spPr>
          <a:xfrm>
            <a:off x="251520" y="2780928"/>
            <a:ext cx="3888432" cy="378565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ja-JP" altLang="en-US" sz="1600" b="1" dirty="0" smtClean="0"/>
              <a:t>入院時内服薬</a:t>
            </a:r>
            <a:endParaRPr lang="en-US" altLang="ja-JP" sz="1600" b="1" dirty="0" smtClean="0"/>
          </a:p>
          <a:p>
            <a:r>
              <a:rPr lang="ja-JP" altLang="en-US" sz="1600" dirty="0"/>
              <a:t>ピモベンダン</a:t>
            </a:r>
            <a:r>
              <a:rPr lang="en-US" altLang="ja-JP" sz="1600" dirty="0"/>
              <a:t>(1.25) 4T 2X M,A</a:t>
            </a:r>
            <a:r>
              <a:rPr lang="ja-JP" altLang="en-US" sz="1600" dirty="0"/>
              <a:t>　　</a:t>
            </a:r>
            <a:endParaRPr lang="en-US" altLang="ja-JP" sz="1600" dirty="0" smtClean="0"/>
          </a:p>
          <a:p>
            <a:r>
              <a:rPr lang="ja-JP" altLang="en-US" sz="1600" dirty="0" smtClean="0"/>
              <a:t>ハーフジゴキシン</a:t>
            </a:r>
            <a:r>
              <a:rPr lang="en-US" altLang="ja-JP" sz="1600" dirty="0"/>
              <a:t>KY(0.125) 0.5T 1X M </a:t>
            </a:r>
          </a:p>
          <a:p>
            <a:r>
              <a:rPr lang="ja-JP" altLang="en-US" sz="1600" dirty="0"/>
              <a:t>アーチスト</a:t>
            </a:r>
            <a:r>
              <a:rPr lang="en-US" altLang="ja-JP" sz="1600" dirty="0"/>
              <a:t>(2.5) 2T 2X M,</a:t>
            </a:r>
            <a:r>
              <a:rPr lang="en-US" altLang="ja-JP" sz="1600" dirty="0" smtClean="0"/>
              <a:t>A</a:t>
            </a:r>
          </a:p>
          <a:p>
            <a:r>
              <a:rPr lang="ja-JP" altLang="en-US" sz="1600" dirty="0" smtClean="0"/>
              <a:t>レニベース</a:t>
            </a:r>
            <a:r>
              <a:rPr lang="en-US" altLang="ja-JP" sz="1600" dirty="0"/>
              <a:t>(5) 0.25T 1X M	</a:t>
            </a:r>
            <a:endParaRPr lang="en-US" altLang="ja-JP" sz="1600" dirty="0" smtClean="0"/>
          </a:p>
          <a:p>
            <a:r>
              <a:rPr lang="ja-JP" altLang="en-US" sz="1600" dirty="0" smtClean="0"/>
              <a:t>ラシックス</a:t>
            </a:r>
            <a:r>
              <a:rPr lang="en-US" altLang="ja-JP" sz="1600" dirty="0"/>
              <a:t>(20) 2T 2X M,A	</a:t>
            </a:r>
            <a:endParaRPr lang="en-US" altLang="ja-JP" sz="1600" dirty="0" smtClean="0"/>
          </a:p>
          <a:p>
            <a:r>
              <a:rPr lang="ja-JP" altLang="en-US" sz="1600" dirty="0" smtClean="0"/>
              <a:t>サムスカ</a:t>
            </a:r>
            <a:r>
              <a:rPr lang="en-US" altLang="ja-JP" sz="1600" dirty="0"/>
              <a:t>(15) 1T 1X M</a:t>
            </a:r>
          </a:p>
          <a:p>
            <a:r>
              <a:rPr lang="ja-JP" altLang="en-US" sz="1600" dirty="0"/>
              <a:t>セララ</a:t>
            </a:r>
            <a:r>
              <a:rPr lang="en-US" altLang="ja-JP" sz="1600" dirty="0"/>
              <a:t>(50) 1T 1X M	</a:t>
            </a:r>
            <a:endParaRPr lang="en-US" altLang="ja-JP" sz="1600" dirty="0" smtClean="0"/>
          </a:p>
          <a:p>
            <a:r>
              <a:rPr lang="ja-JP" altLang="en-US" sz="1600" dirty="0"/>
              <a:t>ワーファリン</a:t>
            </a:r>
            <a:r>
              <a:rPr lang="en-US" altLang="ja-JP" sz="1600" dirty="0"/>
              <a:t>(1) 1T 1X </a:t>
            </a:r>
            <a:r>
              <a:rPr lang="en-US" altLang="ja-JP" sz="1600" dirty="0" smtClean="0"/>
              <a:t>A</a:t>
            </a:r>
          </a:p>
          <a:p>
            <a:r>
              <a:rPr lang="ja-JP" altLang="en-US" sz="1600" dirty="0" smtClean="0"/>
              <a:t>チロナミン</a:t>
            </a:r>
            <a:r>
              <a:rPr lang="en-US" altLang="ja-JP" sz="1600" dirty="0"/>
              <a:t>(5μg) 4T 2x </a:t>
            </a:r>
            <a:r>
              <a:rPr lang="en-US" altLang="ja-JP" sz="1600" dirty="0" err="1"/>
              <a:t>ndE</a:t>
            </a:r>
            <a:endParaRPr lang="en-US" altLang="ja-JP" sz="1600" dirty="0"/>
          </a:p>
          <a:p>
            <a:r>
              <a:rPr lang="ja-JP" altLang="en-US" sz="1600" dirty="0"/>
              <a:t>ウルソ</a:t>
            </a:r>
            <a:r>
              <a:rPr lang="en-US" altLang="ja-JP" sz="1600" dirty="0"/>
              <a:t>(100) 6T 3X </a:t>
            </a:r>
            <a:r>
              <a:rPr lang="en-US" altLang="ja-JP" sz="1600" dirty="0" err="1"/>
              <a:t>ndE</a:t>
            </a:r>
            <a:r>
              <a:rPr lang="en-US" altLang="ja-JP" sz="1600" dirty="0"/>
              <a:t>	</a:t>
            </a:r>
            <a:endParaRPr lang="en-US" altLang="ja-JP" sz="1600" dirty="0" smtClean="0"/>
          </a:p>
          <a:p>
            <a:r>
              <a:rPr lang="ja-JP" altLang="en-US" sz="1600" dirty="0"/>
              <a:t>タケプロン</a:t>
            </a:r>
            <a:r>
              <a:rPr lang="en-US" altLang="ja-JP" sz="1600" dirty="0"/>
              <a:t>OD(15) 1T 1X A</a:t>
            </a:r>
            <a:r>
              <a:rPr lang="ja-JP" altLang="en-US" sz="1600" dirty="0"/>
              <a:t>　</a:t>
            </a:r>
            <a:endParaRPr lang="en-US" altLang="ja-JP" sz="1600" dirty="0" smtClean="0"/>
          </a:p>
          <a:p>
            <a:r>
              <a:rPr lang="ja-JP" altLang="en-US" sz="1600" dirty="0" smtClean="0"/>
              <a:t>ザイロリック</a:t>
            </a:r>
            <a:r>
              <a:rPr lang="en-US" altLang="ja-JP" sz="1600" dirty="0"/>
              <a:t>(100) 1T 1X M</a:t>
            </a:r>
          </a:p>
          <a:p>
            <a:r>
              <a:rPr lang="ja-JP" altLang="en-US" sz="1600" dirty="0"/>
              <a:t>プレドニゾロン</a:t>
            </a:r>
            <a:r>
              <a:rPr lang="en-US" altLang="ja-JP" sz="1600" dirty="0"/>
              <a:t>(5) 0.5T 1X </a:t>
            </a:r>
            <a:r>
              <a:rPr lang="en-US" altLang="ja-JP" sz="1600" dirty="0" smtClean="0"/>
              <a:t>M</a:t>
            </a:r>
          </a:p>
          <a:p>
            <a:r>
              <a:rPr lang="ja-JP" altLang="en-US" sz="1600" dirty="0" smtClean="0"/>
              <a:t>ファンギソンシロップ</a:t>
            </a:r>
            <a:r>
              <a:rPr lang="en-US" altLang="ja-JP" sz="1600" dirty="0"/>
              <a:t>3ml 3X </a:t>
            </a:r>
            <a:r>
              <a:rPr lang="en-US" altLang="ja-JP" sz="1600" dirty="0" err="1" smtClean="0"/>
              <a:t>ndE</a:t>
            </a:r>
            <a:endParaRPr lang="en-US" altLang="ja-JP" sz="1600" dirty="0"/>
          </a:p>
        </p:txBody>
      </p:sp>
      <p:sp>
        <p:nvSpPr>
          <p:cNvPr id="3" name="正方形/長方形 2"/>
          <p:cNvSpPr/>
          <p:nvPr/>
        </p:nvSpPr>
        <p:spPr>
          <a:xfrm>
            <a:off x="5508104" y="2780928"/>
            <a:ext cx="3240360" cy="4004574"/>
          </a:xfrm>
          <a:prstGeom prst="rect">
            <a:avLst/>
          </a:prstGeom>
          <a:solidFill>
            <a:schemeClr val="accent6">
              <a:alpha val="53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ja-JP" altLang="en-US" sz="1600" b="1" dirty="0" smtClean="0">
                <a:solidFill>
                  <a:prstClr val="black"/>
                </a:solidFill>
              </a:rPr>
              <a:t>現在の内服薬</a:t>
            </a:r>
            <a:endParaRPr lang="en-US" altLang="ja-JP" sz="1600" b="1" dirty="0" smtClean="0">
              <a:solidFill>
                <a:prstClr val="black"/>
              </a:solidFill>
            </a:endParaRPr>
          </a:p>
          <a:p>
            <a:pPr lvl="0"/>
            <a:r>
              <a:rPr lang="ja-JP" altLang="en-US" sz="1600" dirty="0" smtClean="0">
                <a:solidFill>
                  <a:prstClr val="black"/>
                </a:solidFill>
              </a:rPr>
              <a:t>タナドーパ</a:t>
            </a:r>
            <a:r>
              <a:rPr lang="ja-JP" altLang="ja-JP" sz="1600" dirty="0">
                <a:solidFill>
                  <a:prstClr val="black"/>
                </a:solidFill>
              </a:rPr>
              <a:t>　</a:t>
            </a:r>
            <a:r>
              <a:rPr lang="en-US" altLang="ja-JP" sz="1600" dirty="0" smtClean="0">
                <a:solidFill>
                  <a:prstClr val="black"/>
                </a:solidFill>
              </a:rPr>
              <a:t>	365mg</a:t>
            </a:r>
            <a:r>
              <a:rPr lang="en-US" altLang="ja-JP" sz="1600" dirty="0">
                <a:solidFill>
                  <a:prstClr val="black"/>
                </a:solidFill>
              </a:rPr>
              <a:t>	</a:t>
            </a:r>
          </a:p>
          <a:p>
            <a:pPr lvl="0"/>
            <a:r>
              <a:rPr lang="ja-JP" altLang="en-US" sz="1600" dirty="0">
                <a:solidFill>
                  <a:prstClr val="black"/>
                </a:solidFill>
              </a:rPr>
              <a:t>ピモベンダン</a:t>
            </a:r>
            <a:r>
              <a:rPr lang="en-US" altLang="ja-JP" sz="1600" dirty="0">
                <a:solidFill>
                  <a:prstClr val="black"/>
                </a:solidFill>
              </a:rPr>
              <a:t>	5mg</a:t>
            </a:r>
          </a:p>
          <a:p>
            <a:pPr lvl="0"/>
            <a:r>
              <a:rPr lang="ja-JP" altLang="en-US" sz="1600" dirty="0">
                <a:solidFill>
                  <a:prstClr val="black"/>
                </a:solidFill>
              </a:rPr>
              <a:t>ハーフジゴキシン</a:t>
            </a:r>
            <a:r>
              <a:rPr lang="en-US" altLang="ja-JP" sz="1600" dirty="0">
                <a:solidFill>
                  <a:prstClr val="black"/>
                </a:solidFill>
              </a:rPr>
              <a:t>	0.625mg	</a:t>
            </a:r>
          </a:p>
          <a:p>
            <a:pPr lvl="0"/>
            <a:r>
              <a:rPr lang="ja-JP" altLang="en-US" sz="1600" dirty="0">
                <a:solidFill>
                  <a:prstClr val="black"/>
                </a:solidFill>
              </a:rPr>
              <a:t>アーチスト</a:t>
            </a:r>
            <a:r>
              <a:rPr lang="en-US" altLang="ja-JP" sz="1600" dirty="0">
                <a:solidFill>
                  <a:prstClr val="black"/>
                </a:solidFill>
              </a:rPr>
              <a:t>	5mg</a:t>
            </a:r>
          </a:p>
          <a:p>
            <a:pPr lvl="0"/>
            <a:r>
              <a:rPr lang="ja-JP" altLang="en-US" sz="1600" dirty="0">
                <a:solidFill>
                  <a:prstClr val="black"/>
                </a:solidFill>
              </a:rPr>
              <a:t>レニベース</a:t>
            </a:r>
            <a:r>
              <a:rPr lang="en-US" altLang="ja-JP" sz="1600" dirty="0">
                <a:solidFill>
                  <a:prstClr val="black"/>
                </a:solidFill>
              </a:rPr>
              <a:t>	1.25mg	</a:t>
            </a:r>
          </a:p>
          <a:p>
            <a:pPr lvl="0"/>
            <a:r>
              <a:rPr lang="ja-JP" altLang="en-US" sz="1600" dirty="0">
                <a:solidFill>
                  <a:prstClr val="black"/>
                </a:solidFill>
              </a:rPr>
              <a:t>ラシックス</a:t>
            </a:r>
            <a:r>
              <a:rPr lang="en-US" altLang="ja-JP" sz="1600" dirty="0">
                <a:solidFill>
                  <a:prstClr val="black"/>
                </a:solidFill>
              </a:rPr>
              <a:t>	60mg</a:t>
            </a:r>
          </a:p>
          <a:p>
            <a:pPr lvl="0"/>
            <a:r>
              <a:rPr lang="ja-JP" altLang="en-US" sz="1600" dirty="0">
                <a:solidFill>
                  <a:prstClr val="black"/>
                </a:solidFill>
              </a:rPr>
              <a:t>フルイトラン</a:t>
            </a:r>
            <a:r>
              <a:rPr lang="en-US" altLang="ja-JP" sz="1600" dirty="0">
                <a:solidFill>
                  <a:prstClr val="black"/>
                </a:solidFill>
              </a:rPr>
              <a:t>	2mg	</a:t>
            </a:r>
          </a:p>
          <a:p>
            <a:pPr lvl="0"/>
            <a:r>
              <a:rPr lang="ja-JP" altLang="en-US" sz="1600" dirty="0">
                <a:solidFill>
                  <a:prstClr val="black"/>
                </a:solidFill>
              </a:rPr>
              <a:t>サムスカ</a:t>
            </a:r>
            <a:r>
              <a:rPr lang="en-US" altLang="ja-JP" sz="1600" dirty="0">
                <a:solidFill>
                  <a:prstClr val="black"/>
                </a:solidFill>
              </a:rPr>
              <a:t>		15mg</a:t>
            </a:r>
          </a:p>
          <a:p>
            <a:pPr lvl="0"/>
            <a:r>
              <a:rPr lang="ja-JP" altLang="en-US" sz="1600" dirty="0">
                <a:solidFill>
                  <a:prstClr val="black"/>
                </a:solidFill>
              </a:rPr>
              <a:t>セララ</a:t>
            </a:r>
            <a:r>
              <a:rPr lang="en-US" altLang="ja-JP" sz="1600" dirty="0">
                <a:solidFill>
                  <a:prstClr val="black"/>
                </a:solidFill>
              </a:rPr>
              <a:t>		50mg	</a:t>
            </a:r>
          </a:p>
          <a:p>
            <a:pPr lvl="0"/>
            <a:r>
              <a:rPr lang="ja-JP" altLang="en-US" sz="1600" dirty="0">
                <a:solidFill>
                  <a:prstClr val="black"/>
                </a:solidFill>
              </a:rPr>
              <a:t>ワーファリン</a:t>
            </a:r>
            <a:r>
              <a:rPr lang="en-US" altLang="ja-JP" sz="1600" dirty="0">
                <a:solidFill>
                  <a:prstClr val="black"/>
                </a:solidFill>
              </a:rPr>
              <a:t>	2mg</a:t>
            </a:r>
          </a:p>
          <a:p>
            <a:pPr lvl="0"/>
            <a:r>
              <a:rPr lang="ja-JP" altLang="en-US" sz="1600" dirty="0">
                <a:solidFill>
                  <a:prstClr val="black"/>
                </a:solidFill>
              </a:rPr>
              <a:t>チロナミン</a:t>
            </a:r>
            <a:r>
              <a:rPr lang="en-US" altLang="ja-JP" sz="1600" dirty="0">
                <a:solidFill>
                  <a:prstClr val="black"/>
                </a:solidFill>
              </a:rPr>
              <a:t>	15μg	</a:t>
            </a:r>
          </a:p>
          <a:p>
            <a:pPr lvl="0"/>
            <a:r>
              <a:rPr lang="ja-JP" altLang="en-US" sz="1600" dirty="0">
                <a:solidFill>
                  <a:prstClr val="black"/>
                </a:solidFill>
              </a:rPr>
              <a:t>チラーヂン</a:t>
            </a:r>
            <a:r>
              <a:rPr lang="en-US" altLang="ja-JP" sz="1600" dirty="0">
                <a:solidFill>
                  <a:prstClr val="black"/>
                </a:solidFill>
              </a:rPr>
              <a:t>S	37.5mg</a:t>
            </a:r>
          </a:p>
          <a:p>
            <a:pPr lvl="0"/>
            <a:r>
              <a:rPr lang="ja-JP" altLang="en-US" sz="1600" dirty="0">
                <a:solidFill>
                  <a:prstClr val="black"/>
                </a:solidFill>
              </a:rPr>
              <a:t>ウルソ</a:t>
            </a:r>
            <a:r>
              <a:rPr lang="en-US" altLang="ja-JP" sz="1600" dirty="0">
                <a:solidFill>
                  <a:prstClr val="black"/>
                </a:solidFill>
              </a:rPr>
              <a:t>		300mg	</a:t>
            </a:r>
          </a:p>
          <a:p>
            <a:pPr lvl="0"/>
            <a:r>
              <a:rPr lang="ja-JP" altLang="en-US" sz="1600" dirty="0">
                <a:solidFill>
                  <a:prstClr val="black"/>
                </a:solidFill>
              </a:rPr>
              <a:t>パリエット</a:t>
            </a:r>
            <a:r>
              <a:rPr lang="en-US" altLang="ja-JP" sz="1600" dirty="0">
                <a:solidFill>
                  <a:prstClr val="black"/>
                </a:solidFill>
              </a:rPr>
              <a:t>	20mg</a:t>
            </a:r>
          </a:p>
          <a:p>
            <a:pPr lvl="0"/>
            <a:r>
              <a:rPr lang="ja-JP" altLang="en-US" sz="1600" dirty="0">
                <a:solidFill>
                  <a:prstClr val="black"/>
                </a:solidFill>
              </a:rPr>
              <a:t>フェブリク</a:t>
            </a:r>
            <a:r>
              <a:rPr lang="en-US" altLang="ja-JP" sz="1600" dirty="0">
                <a:solidFill>
                  <a:prstClr val="black"/>
                </a:solidFill>
              </a:rPr>
              <a:t>	40mg	</a:t>
            </a:r>
          </a:p>
        </p:txBody>
      </p:sp>
      <p:sp>
        <p:nvSpPr>
          <p:cNvPr id="7" name="ストライプ矢印 6"/>
          <p:cNvSpPr/>
          <p:nvPr/>
        </p:nvSpPr>
        <p:spPr>
          <a:xfrm>
            <a:off x="4355976" y="4581128"/>
            <a:ext cx="1008112" cy="720080"/>
          </a:xfrm>
          <a:prstGeom prst="striped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四角形吹き出し 7"/>
          <p:cNvSpPr/>
          <p:nvPr/>
        </p:nvSpPr>
        <p:spPr>
          <a:xfrm>
            <a:off x="3491880" y="3212976"/>
            <a:ext cx="1944216" cy="1152128"/>
          </a:xfrm>
          <a:prstGeom prst="wedgeRectCallout">
            <a:avLst>
              <a:gd name="adj1" fmla="val 19910"/>
              <a:gd name="adj2" fmla="val 69049"/>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dirty="0" smtClean="0"/>
              <a:t>腐食性食道炎のため、一旦内服薬は全て中止</a:t>
            </a:r>
            <a:r>
              <a:rPr lang="en-US" altLang="ja-JP" sz="1600" dirty="0" smtClean="0"/>
              <a:t>…</a:t>
            </a:r>
            <a:r>
              <a:rPr lang="ja-JP" altLang="en-US" sz="1600" dirty="0" smtClean="0"/>
              <a:t>徐々に再開</a:t>
            </a:r>
            <a:endParaRPr kumimoji="1" lang="ja-JP" altLang="en-US" sz="1600" dirty="0"/>
          </a:p>
        </p:txBody>
      </p:sp>
      <p:sp>
        <p:nvSpPr>
          <p:cNvPr id="4" name="タイトル 3"/>
          <p:cNvSpPr>
            <a:spLocks noGrp="1"/>
          </p:cNvSpPr>
          <p:nvPr>
            <p:ph type="title"/>
          </p:nvPr>
        </p:nvSpPr>
        <p:spPr/>
        <p:txBody>
          <a:bodyPr/>
          <a:lstStyle/>
          <a:p>
            <a:r>
              <a:rPr kumimoji="1" lang="ja-JP" altLang="en-US" dirty="0" smtClean="0"/>
              <a:t>問題点の問題点</a:t>
            </a:r>
            <a:endParaRPr kumimoji="1" lang="ja-JP" altLang="en-US" dirty="0"/>
          </a:p>
        </p:txBody>
      </p:sp>
      <p:sp>
        <p:nvSpPr>
          <p:cNvPr id="9" name="角丸四角形 8"/>
          <p:cNvSpPr/>
          <p:nvPr/>
        </p:nvSpPr>
        <p:spPr>
          <a:xfrm>
            <a:off x="2483768" y="1844824"/>
            <a:ext cx="1296144" cy="288032"/>
          </a:xfrm>
          <a:prstGeom prst="roundRect">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 name="角丸四角形 12"/>
          <p:cNvSpPr/>
          <p:nvPr/>
        </p:nvSpPr>
        <p:spPr>
          <a:xfrm>
            <a:off x="2483768" y="2348880"/>
            <a:ext cx="1512168" cy="288032"/>
          </a:xfrm>
          <a:prstGeom prst="roundRect">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4" name="角丸四角形 13"/>
          <p:cNvSpPr/>
          <p:nvPr/>
        </p:nvSpPr>
        <p:spPr>
          <a:xfrm>
            <a:off x="6156176" y="2348880"/>
            <a:ext cx="1152128" cy="288032"/>
          </a:xfrm>
          <a:prstGeom prst="roundRect">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5" name="角丸四角形 14"/>
          <p:cNvSpPr/>
          <p:nvPr/>
        </p:nvSpPr>
        <p:spPr>
          <a:xfrm>
            <a:off x="323528" y="5949280"/>
            <a:ext cx="2880320" cy="288032"/>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nvGrpSpPr>
          <p:cNvPr id="18" name="図形グループ 17"/>
          <p:cNvGrpSpPr/>
          <p:nvPr/>
        </p:nvGrpSpPr>
        <p:grpSpPr>
          <a:xfrm>
            <a:off x="3347864" y="5733256"/>
            <a:ext cx="1728192" cy="646331"/>
            <a:chOff x="3347864" y="5733256"/>
            <a:chExt cx="1728192" cy="646331"/>
          </a:xfrm>
        </p:grpSpPr>
        <p:sp>
          <p:nvSpPr>
            <p:cNvPr id="16" name="テキスト ボックス 15"/>
            <p:cNvSpPr txBox="1"/>
            <p:nvPr/>
          </p:nvSpPr>
          <p:spPr>
            <a:xfrm>
              <a:off x="3779912" y="5733256"/>
              <a:ext cx="1296144" cy="646331"/>
            </a:xfrm>
            <a:prstGeom prst="rect">
              <a:avLst/>
            </a:prstGeom>
            <a:solidFill>
              <a:srgbClr val="FFFF00"/>
            </a:solidFill>
          </p:spPr>
          <p:txBody>
            <a:bodyPr wrap="square" rtlCol="0">
              <a:spAutoFit/>
            </a:bodyPr>
            <a:lstStyle/>
            <a:p>
              <a:pPr algn="ctr"/>
              <a:r>
                <a:rPr kumimoji="1" lang="ja-JP" altLang="en-US" dirty="0" smtClean="0"/>
                <a:t>再開してない！</a:t>
              </a:r>
              <a:endParaRPr kumimoji="1" lang="ja-JP" altLang="en-US" dirty="0"/>
            </a:p>
          </p:txBody>
        </p:sp>
        <p:sp>
          <p:nvSpPr>
            <p:cNvPr id="17" name="左矢印 16"/>
            <p:cNvSpPr/>
            <p:nvPr/>
          </p:nvSpPr>
          <p:spPr>
            <a:xfrm>
              <a:off x="3347864" y="5877272"/>
              <a:ext cx="504056" cy="360040"/>
            </a:xfrm>
            <a:prstGeom prst="leftArrow">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4954659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 calcmode="lin" valueType="num">
                                      <p:cBhvr>
                                        <p:cTn id="15" dur="500" fill="hold"/>
                                        <p:tgtEl>
                                          <p:spTgt spid="13"/>
                                        </p:tgtEl>
                                        <p:attrNameLst>
                                          <p:attrName>style.rotation</p:attrName>
                                        </p:attrNameLst>
                                      </p:cBhvr>
                                      <p:tavLst>
                                        <p:tav tm="0">
                                          <p:val>
                                            <p:fltVal val="360"/>
                                          </p:val>
                                        </p:tav>
                                        <p:tav tm="100000">
                                          <p:val>
                                            <p:fltVal val="0"/>
                                          </p:val>
                                        </p:tav>
                                      </p:tavLst>
                                    </p:anim>
                                    <p:animEffect transition="in" filter="fade">
                                      <p:cBhvr>
                                        <p:cTn id="16" dur="500"/>
                                        <p:tgtEl>
                                          <p:spTgt spid="13"/>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 calcmode="lin" valueType="num">
                                      <p:cBhvr>
                                        <p:cTn id="21" dur="500" fill="hold"/>
                                        <p:tgtEl>
                                          <p:spTgt spid="14"/>
                                        </p:tgtEl>
                                        <p:attrNameLst>
                                          <p:attrName>style.rotation</p:attrName>
                                        </p:attrNameLst>
                                      </p:cBhvr>
                                      <p:tavLst>
                                        <p:tav tm="0">
                                          <p:val>
                                            <p:fltVal val="360"/>
                                          </p:val>
                                        </p:tav>
                                        <p:tav tm="100000">
                                          <p:val>
                                            <p:fltVal val="0"/>
                                          </p:val>
                                        </p:tav>
                                      </p:tavLst>
                                    </p:anim>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30" dur="1000" fill="hold"/>
                                        <p:tgtEl>
                                          <p:spTgt spid="15"/>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80">
                                          <p:stCondLst>
                                            <p:cond delay="0"/>
                                          </p:stCondLst>
                                        </p:cTn>
                                        <p:tgtEl>
                                          <p:spTgt spid="18"/>
                                        </p:tgtEl>
                                      </p:cBhvr>
                                    </p:animEffect>
                                    <p:anim calcmode="lin" valueType="num">
                                      <p:cBhvr>
                                        <p:cTn id="4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5" dur="26">
                                          <p:stCondLst>
                                            <p:cond delay="650"/>
                                          </p:stCondLst>
                                        </p:cTn>
                                        <p:tgtEl>
                                          <p:spTgt spid="18"/>
                                        </p:tgtEl>
                                      </p:cBhvr>
                                      <p:to x="100000" y="60000"/>
                                    </p:animScale>
                                    <p:animScale>
                                      <p:cBhvr>
                                        <p:cTn id="46" dur="166" decel="50000">
                                          <p:stCondLst>
                                            <p:cond delay="676"/>
                                          </p:stCondLst>
                                        </p:cTn>
                                        <p:tgtEl>
                                          <p:spTgt spid="18"/>
                                        </p:tgtEl>
                                      </p:cBhvr>
                                      <p:to x="100000" y="100000"/>
                                    </p:animScale>
                                    <p:animScale>
                                      <p:cBhvr>
                                        <p:cTn id="47" dur="26">
                                          <p:stCondLst>
                                            <p:cond delay="1312"/>
                                          </p:stCondLst>
                                        </p:cTn>
                                        <p:tgtEl>
                                          <p:spTgt spid="18"/>
                                        </p:tgtEl>
                                      </p:cBhvr>
                                      <p:to x="100000" y="80000"/>
                                    </p:animScale>
                                    <p:animScale>
                                      <p:cBhvr>
                                        <p:cTn id="48" dur="166" decel="50000">
                                          <p:stCondLst>
                                            <p:cond delay="1338"/>
                                          </p:stCondLst>
                                        </p:cTn>
                                        <p:tgtEl>
                                          <p:spTgt spid="18"/>
                                        </p:tgtEl>
                                      </p:cBhvr>
                                      <p:to x="100000" y="100000"/>
                                    </p:animScale>
                                    <p:animScale>
                                      <p:cBhvr>
                                        <p:cTn id="49" dur="26">
                                          <p:stCondLst>
                                            <p:cond delay="1642"/>
                                          </p:stCondLst>
                                        </p:cTn>
                                        <p:tgtEl>
                                          <p:spTgt spid="18"/>
                                        </p:tgtEl>
                                      </p:cBhvr>
                                      <p:to x="100000" y="90000"/>
                                    </p:animScale>
                                    <p:animScale>
                                      <p:cBhvr>
                                        <p:cTn id="50" dur="166" decel="50000">
                                          <p:stCondLst>
                                            <p:cond delay="1668"/>
                                          </p:stCondLst>
                                        </p:cTn>
                                        <p:tgtEl>
                                          <p:spTgt spid="18"/>
                                        </p:tgtEl>
                                      </p:cBhvr>
                                      <p:to x="100000" y="100000"/>
                                    </p:animScale>
                                    <p:animScale>
                                      <p:cBhvr>
                                        <p:cTn id="51" dur="26">
                                          <p:stCondLst>
                                            <p:cond delay="1808"/>
                                          </p:stCondLst>
                                        </p:cTn>
                                        <p:tgtEl>
                                          <p:spTgt spid="18"/>
                                        </p:tgtEl>
                                      </p:cBhvr>
                                      <p:to x="100000" y="95000"/>
                                    </p:animScale>
                                    <p:animScale>
                                      <p:cBhvr>
                                        <p:cTn id="52"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fontScale="90000"/>
          </a:bodyPr>
          <a:lstStyle/>
          <a:p>
            <a:r>
              <a:rPr kumimoji="1" lang="ja-JP" altLang="en-US" dirty="0" smtClean="0"/>
              <a:t>なぜステロイドを再開していなかったか？</a:t>
            </a:r>
            <a:endParaRPr kumimoji="1" lang="ja-JP" altLang="en-US" dirty="0"/>
          </a:p>
        </p:txBody>
      </p:sp>
      <p:sp>
        <p:nvSpPr>
          <p:cNvPr id="6" name="コンテンツ プレースホルダー 5"/>
          <p:cNvSpPr>
            <a:spLocks noGrp="1"/>
          </p:cNvSpPr>
          <p:nvPr>
            <p:ph idx="1"/>
          </p:nvPr>
        </p:nvSpPr>
        <p:spPr>
          <a:xfrm>
            <a:off x="457200" y="1988840"/>
            <a:ext cx="8229600" cy="4137323"/>
          </a:xfrm>
        </p:spPr>
        <p:txBody>
          <a:bodyPr anchor="ctr">
            <a:noAutofit/>
          </a:bodyPr>
          <a:lstStyle/>
          <a:p>
            <a:pPr>
              <a:lnSpc>
                <a:spcPct val="150000"/>
              </a:lnSpc>
              <a:spcBef>
                <a:spcPts val="768"/>
              </a:spcBef>
              <a:buFont typeface="Wingdings" charset="2"/>
              <a:buChar char="v"/>
            </a:pPr>
            <a:r>
              <a:rPr kumimoji="1" lang="ja-JP" altLang="en-US" sz="2000" dirty="0" smtClean="0"/>
              <a:t>もともと、アンカロンによる薬剤性間質性肺炎に対して導入</a:t>
            </a:r>
            <a:r>
              <a:rPr kumimoji="1" lang="en-US" altLang="ja-JP" sz="2000" dirty="0" smtClean="0"/>
              <a:t>→</a:t>
            </a:r>
            <a:r>
              <a:rPr kumimoji="1" lang="ja-JP" altLang="en-US" sz="2000" dirty="0" smtClean="0"/>
              <a:t>ステロイドパルス療法の経緯あり。</a:t>
            </a:r>
            <a:r>
              <a:rPr kumimoji="1" lang="en-US" altLang="ja-JP" sz="2000" dirty="0" smtClean="0"/>
              <a:t>PSL</a:t>
            </a:r>
            <a:r>
              <a:rPr kumimoji="1" lang="ja-JP" altLang="en-US" sz="2000" dirty="0" smtClean="0"/>
              <a:t> </a:t>
            </a:r>
            <a:r>
              <a:rPr kumimoji="1" lang="en-US" altLang="ja-JP" sz="2000" dirty="0" smtClean="0"/>
              <a:t>taper</a:t>
            </a:r>
            <a:r>
              <a:rPr kumimoji="1" lang="ja-JP" altLang="en-US" sz="2000" dirty="0" smtClean="0"/>
              <a:t>中だが</a:t>
            </a:r>
            <a:r>
              <a:rPr lang="ja-JP" altLang="en-US" sz="2000" dirty="0" smtClean="0"/>
              <a:t>アンカロン中止により間質性肺炎は改善傾向となっていた。</a:t>
            </a:r>
            <a:endParaRPr lang="en-US" altLang="ja-JP" sz="2000" dirty="0" smtClean="0"/>
          </a:p>
          <a:p>
            <a:pPr>
              <a:lnSpc>
                <a:spcPct val="150000"/>
              </a:lnSpc>
              <a:spcBef>
                <a:spcPts val="768"/>
              </a:spcBef>
              <a:buFont typeface="Wingdings" charset="2"/>
              <a:buChar char="v"/>
            </a:pPr>
            <a:r>
              <a:rPr lang="en-US" altLang="ja-JP" sz="2000" dirty="0" smtClean="0"/>
              <a:t>PSL</a:t>
            </a:r>
            <a:r>
              <a:rPr lang="ja-JP" altLang="en-US" sz="2000" dirty="0" smtClean="0"/>
              <a:t>も漸減中であった。入院時も</a:t>
            </a:r>
            <a:r>
              <a:rPr lang="en-US" altLang="ja-JP" sz="2000" dirty="0" smtClean="0"/>
              <a:t>PSL:2.5mg</a:t>
            </a:r>
            <a:r>
              <a:rPr lang="ja-JP" altLang="en-US" sz="2000" dirty="0" smtClean="0"/>
              <a:t>とごく少量しか内服しておらず、中止可能と考えられた。</a:t>
            </a:r>
            <a:endParaRPr lang="en-US" altLang="ja-JP" sz="2000" dirty="0" smtClean="0"/>
          </a:p>
          <a:p>
            <a:pPr>
              <a:lnSpc>
                <a:spcPct val="150000"/>
              </a:lnSpc>
              <a:spcBef>
                <a:spcPts val="768"/>
              </a:spcBef>
              <a:buFont typeface="Wingdings" charset="2"/>
              <a:buChar char="v"/>
            </a:pPr>
            <a:r>
              <a:rPr lang="ja-JP" altLang="en-US" sz="2000" dirty="0" smtClean="0"/>
              <a:t>気腫</a:t>
            </a:r>
            <a:r>
              <a:rPr kumimoji="1" lang="ja-JP" altLang="en-US" sz="2000" dirty="0" smtClean="0"/>
              <a:t>性胃炎・腐食性食道炎と言った重症消化管疾患の既往もあり、できるだけ内服薬は少なくする必要があり、</a:t>
            </a:r>
            <a:r>
              <a:rPr kumimoji="1" lang="en-US" altLang="ja-JP" sz="2000" dirty="0" smtClean="0"/>
              <a:t>OFF</a:t>
            </a:r>
            <a:r>
              <a:rPr kumimoji="1" lang="ja-JP" altLang="en-US" sz="2000" dirty="0" smtClean="0"/>
              <a:t>とした。</a:t>
            </a:r>
            <a:endParaRPr kumimoji="1" lang="ja-JP" altLang="en-US" sz="2000" dirty="0"/>
          </a:p>
        </p:txBody>
      </p:sp>
      <p:sp>
        <p:nvSpPr>
          <p:cNvPr id="7" name="テキスト ボックス 6"/>
          <p:cNvSpPr txBox="1"/>
          <p:nvPr/>
        </p:nvSpPr>
        <p:spPr>
          <a:xfrm>
            <a:off x="539552" y="2564904"/>
            <a:ext cx="8136904" cy="3139321"/>
          </a:xfrm>
          <a:prstGeom prst="rect">
            <a:avLst/>
          </a:prstGeom>
          <a:solidFill>
            <a:srgbClr val="FFFF00"/>
          </a:solidFill>
          <a:ln w="76200" cmpd="sng">
            <a:solidFill>
              <a:srgbClr val="FF6600"/>
            </a:solidFill>
          </a:ln>
        </p:spPr>
        <p:txBody>
          <a:bodyPr wrap="square" rtlCol="0">
            <a:spAutoFit/>
          </a:bodyPr>
          <a:lstStyle/>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r>
              <a:rPr kumimoji="1" lang="en-US" altLang="ja-JP" dirty="0" smtClean="0"/>
              <a:t>↓</a:t>
            </a:r>
          </a:p>
          <a:p>
            <a:pPr algn="ctr"/>
            <a:r>
              <a:rPr lang="ja-JP" altLang="en-US" dirty="0" smtClean="0"/>
              <a:t>副腎不全合併の可能性</a:t>
            </a:r>
            <a:endParaRPr lang="en-US" altLang="ja-JP" dirty="0" smtClean="0"/>
          </a:p>
          <a:p>
            <a:pPr algn="ctr"/>
            <a:r>
              <a:rPr kumimoji="1" lang="en-US" altLang="ja-JP" dirty="0" smtClean="0"/>
              <a:t>↓</a:t>
            </a:r>
          </a:p>
          <a:p>
            <a:pPr algn="ctr"/>
            <a:r>
              <a:rPr kumimoji="1" lang="en-US" altLang="ja-JP" dirty="0" smtClean="0"/>
              <a:t>Cortisol</a:t>
            </a:r>
            <a:r>
              <a:rPr lang="ja-JP" altLang="en-US" dirty="0" smtClean="0"/>
              <a:t>、</a:t>
            </a:r>
            <a:r>
              <a:rPr lang="en-US" altLang="ja-JP" dirty="0" smtClean="0"/>
              <a:t>ACTH</a:t>
            </a:r>
            <a:r>
              <a:rPr lang="ja-JP" altLang="en-US" dirty="0" smtClean="0"/>
              <a:t>の測定</a:t>
            </a:r>
            <a:endParaRPr lang="en-US" altLang="ja-JP" dirty="0" smtClean="0"/>
          </a:p>
          <a:p>
            <a:pPr algn="ctr"/>
            <a:r>
              <a:rPr kumimoji="1" lang="en-US" altLang="ja-JP" dirty="0" smtClean="0"/>
              <a:t>↓</a:t>
            </a:r>
          </a:p>
          <a:p>
            <a:pPr algn="ctr"/>
            <a:r>
              <a:rPr kumimoji="1" lang="en-US" altLang="ja-JP" dirty="0" smtClean="0"/>
              <a:t>Cortisol:9.1μg/</a:t>
            </a:r>
            <a:r>
              <a:rPr kumimoji="1" lang="en-US" altLang="ja-JP" dirty="0" err="1" smtClean="0"/>
              <a:t>dL</a:t>
            </a:r>
            <a:r>
              <a:rPr kumimoji="1" lang="en-US" altLang="ja-JP" dirty="0" smtClean="0"/>
              <a:t>(→</a:t>
            </a:r>
            <a:r>
              <a:rPr kumimoji="1" lang="ja-JP" altLang="en-US" dirty="0" smtClean="0"/>
              <a:t>）</a:t>
            </a:r>
            <a:r>
              <a:rPr kumimoji="1" lang="en-US" altLang="ja-JP" dirty="0" smtClean="0"/>
              <a:t>,</a:t>
            </a:r>
            <a:r>
              <a:rPr kumimoji="1" lang="ja-JP" altLang="en-US" dirty="0" smtClean="0"/>
              <a:t> </a:t>
            </a:r>
            <a:r>
              <a:rPr kumimoji="1" lang="en-US" altLang="ja-JP" dirty="0" smtClean="0"/>
              <a:t>ACTH:65(↑)</a:t>
            </a:r>
          </a:p>
          <a:p>
            <a:pPr algn="ctr"/>
            <a:endParaRPr kumimoji="1" lang="ja-JP" altLang="en-US" dirty="0"/>
          </a:p>
        </p:txBody>
      </p:sp>
      <p:sp>
        <p:nvSpPr>
          <p:cNvPr id="8" name="円形吹き出し 7"/>
          <p:cNvSpPr/>
          <p:nvPr/>
        </p:nvSpPr>
        <p:spPr>
          <a:xfrm>
            <a:off x="4427984" y="5517232"/>
            <a:ext cx="2952328" cy="1224136"/>
          </a:xfrm>
          <a:prstGeom prst="wedgeEllipseCallout">
            <a:avLst>
              <a:gd name="adj1" fmla="val -46124"/>
              <a:gd name="adj2" fmla="val -55271"/>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あれ？</a:t>
            </a:r>
            <a:endParaRPr kumimoji="1" lang="en-US" altLang="ja-JP" dirty="0" smtClean="0"/>
          </a:p>
          <a:p>
            <a:pPr algn="ctr"/>
            <a:r>
              <a:rPr lang="ja-JP" altLang="en-US" dirty="0" smtClean="0"/>
              <a:t>分泌保たれてる</a:t>
            </a:r>
            <a:r>
              <a:rPr lang="en-US" altLang="ja-JP" dirty="0" smtClean="0"/>
              <a:t>…</a:t>
            </a:r>
            <a:endParaRPr kumimoji="1" lang="ja-JP" altLang="en-US" dirty="0"/>
          </a:p>
        </p:txBody>
      </p:sp>
      <p:sp>
        <p:nvSpPr>
          <p:cNvPr id="9" name="正方形/長方形 8"/>
          <p:cNvSpPr/>
          <p:nvPr/>
        </p:nvSpPr>
        <p:spPr>
          <a:xfrm>
            <a:off x="539552" y="2551837"/>
            <a:ext cx="8136904" cy="1200329"/>
          </a:xfrm>
          <a:prstGeom prst="rect">
            <a:avLst/>
          </a:prstGeom>
        </p:spPr>
        <p:txBody>
          <a:bodyPr wrap="square">
            <a:spAutoFit/>
          </a:bodyPr>
          <a:lstStyle/>
          <a:p>
            <a:pPr marL="285750" indent="-285750">
              <a:buFont typeface="Wingdings" charset="2"/>
              <a:buChar char="v"/>
            </a:pPr>
            <a:endParaRPr lang="en-US" altLang="ja-JP" dirty="0"/>
          </a:p>
          <a:p>
            <a:pPr marL="285750" indent="-285750">
              <a:buFont typeface="Wingdings" charset="2"/>
              <a:buChar char="v"/>
            </a:pPr>
            <a:r>
              <a:rPr lang="ja-JP" altLang="en-US" dirty="0"/>
              <a:t>重症心不全治療・敗血症性ショックという高ストレス下の状態にあった。</a:t>
            </a:r>
            <a:endParaRPr lang="en-US" altLang="ja-JP" dirty="0"/>
          </a:p>
          <a:p>
            <a:pPr marL="285750" indent="-285750" algn="ctr">
              <a:buFont typeface="Wingdings" charset="2"/>
              <a:buChar char="v"/>
            </a:pPr>
            <a:r>
              <a:rPr lang="ja-JP" altLang="en-US" dirty="0"/>
              <a:t>持続する低血圧と血液検査上、低</a:t>
            </a:r>
            <a:r>
              <a:rPr lang="en-US" altLang="ja-JP" dirty="0"/>
              <a:t>Na</a:t>
            </a:r>
            <a:r>
              <a:rPr lang="ja-JP" altLang="en-US" dirty="0"/>
              <a:t>血症の進行と好酸球増多あり。</a:t>
            </a:r>
            <a:endParaRPr lang="en-US" altLang="ja-JP" dirty="0"/>
          </a:p>
          <a:p>
            <a:pPr marL="285750" indent="-285750" algn="ctr">
              <a:buFont typeface="Wingdings" charset="2"/>
              <a:buChar char="v"/>
            </a:pPr>
            <a:r>
              <a:rPr lang="ja-JP" altLang="en-US" dirty="0"/>
              <a:t>ステロイド再開していない</a:t>
            </a:r>
            <a:r>
              <a:rPr lang="en-US" altLang="ja-JP" dirty="0"/>
              <a:t>…</a:t>
            </a:r>
          </a:p>
        </p:txBody>
      </p:sp>
    </p:spTree>
    <p:extLst>
      <p:ext uri="{BB962C8B-B14F-4D97-AF65-F5344CB8AC3E}">
        <p14:creationId xmlns:p14="http://schemas.microsoft.com/office/powerpoint/2010/main" val="399571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Effect transition="in" filter="dissolve">
                                      <p:cBhvr>
                                        <p:cTn id="15" dur="500"/>
                                        <p:tgtEl>
                                          <p:spTgt spid="7">
                                            <p:txEl>
                                              <p:pRg st="4" end="4"/>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7">
                                            <p:txEl>
                                              <p:pRg st="5" end="5"/>
                                            </p:txEl>
                                          </p:spTgt>
                                        </p:tgtEl>
                                        <p:attrNameLst>
                                          <p:attrName>style.visibility</p:attrName>
                                        </p:attrNameLst>
                                      </p:cBhvr>
                                      <p:to>
                                        <p:strVal val="visible"/>
                                      </p:to>
                                    </p:set>
                                    <p:animEffect transition="in" filter="dissolve">
                                      <p:cBhvr>
                                        <p:cTn id="18" dur="500"/>
                                        <p:tgtEl>
                                          <p:spTgt spid="7">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animEffect transition="in" filter="dissolve">
                                      <p:cBhvr>
                                        <p:cTn id="23" dur="500"/>
                                        <p:tgtEl>
                                          <p:spTgt spid="7">
                                            <p:txEl>
                                              <p:pRg st="6" end="6"/>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7">
                                            <p:txEl>
                                              <p:pRg st="7" end="7"/>
                                            </p:txEl>
                                          </p:spTgt>
                                        </p:tgtEl>
                                        <p:attrNameLst>
                                          <p:attrName>style.visibility</p:attrName>
                                        </p:attrNameLst>
                                      </p:cBhvr>
                                      <p:to>
                                        <p:strVal val="visible"/>
                                      </p:to>
                                    </p:set>
                                    <p:animEffect transition="in" filter="dissolve">
                                      <p:cBhvr>
                                        <p:cTn id="26" dur="500"/>
                                        <p:tgtEl>
                                          <p:spTgt spid="7">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Effect transition="in" filter="dissolve">
                                      <p:cBhvr>
                                        <p:cTn id="31" dur="500"/>
                                        <p:tgtEl>
                                          <p:spTgt spid="7">
                                            <p:txEl>
                                              <p:pRg st="8" end="8"/>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7">
                                            <p:txEl>
                                              <p:pRg st="9" end="9"/>
                                            </p:txEl>
                                          </p:spTgt>
                                        </p:tgtEl>
                                        <p:attrNameLst>
                                          <p:attrName>style.visibility</p:attrName>
                                        </p:attrNameLst>
                                      </p:cBhvr>
                                      <p:to>
                                        <p:strVal val="visible"/>
                                      </p:to>
                                    </p:set>
                                    <p:animEffect transition="in" filter="dissolve">
                                      <p:cBhvr>
                                        <p:cTn id="34" dur="500"/>
                                        <p:tgtEl>
                                          <p:spTgt spid="7">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457200" y="4462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b="1" dirty="0">
              <a:solidFill>
                <a:srgbClr val="C00000"/>
              </a:solidFill>
              <a:effectLst>
                <a:outerShdw blurRad="38100" dist="38100" dir="2700000" algn="tl">
                  <a:srgbClr val="000000">
                    <a:alpha val="43137"/>
                  </a:srgbClr>
                </a:outerShdw>
              </a:effectLst>
            </a:endParaRPr>
          </a:p>
        </p:txBody>
      </p:sp>
      <p:sp>
        <p:nvSpPr>
          <p:cNvPr id="6" name="正方形/長方形 5"/>
          <p:cNvSpPr/>
          <p:nvPr/>
        </p:nvSpPr>
        <p:spPr>
          <a:xfrm>
            <a:off x="611560" y="2348880"/>
            <a:ext cx="7726106" cy="1384995"/>
          </a:xfrm>
          <a:prstGeom prst="rect">
            <a:avLst/>
          </a:prstGeom>
        </p:spPr>
        <p:txBody>
          <a:bodyPr wrap="square">
            <a:spAutoFit/>
          </a:bodyPr>
          <a:lstStyle/>
          <a:p>
            <a:r>
              <a:rPr lang="ja-JP" altLang="en-US" sz="2800" dirty="0"/>
              <a:t>負荷前</a:t>
            </a:r>
            <a:r>
              <a:rPr lang="en-US" altLang="ja-JP" sz="2800" dirty="0"/>
              <a:t>cortisol</a:t>
            </a:r>
            <a:r>
              <a:rPr lang="ja-JP" altLang="en-US" sz="2800" dirty="0"/>
              <a:t>：</a:t>
            </a:r>
            <a:r>
              <a:rPr lang="en-US" altLang="ja-JP" sz="2800" dirty="0" smtClean="0"/>
              <a:t>9.1μg/dl</a:t>
            </a:r>
            <a:r>
              <a:rPr lang="ja-JP" altLang="en-US" sz="2800" dirty="0" smtClean="0"/>
              <a:t>、</a:t>
            </a:r>
            <a:r>
              <a:rPr lang="en-US" altLang="ja-JP" sz="2800" dirty="0" smtClean="0"/>
              <a:t>ACTH</a:t>
            </a:r>
            <a:r>
              <a:rPr lang="ja-JP" altLang="en-US" sz="2800" dirty="0"/>
              <a:t>：</a:t>
            </a:r>
            <a:r>
              <a:rPr lang="en-US" altLang="ja-JP" sz="2800" dirty="0"/>
              <a:t>65</a:t>
            </a:r>
            <a:r>
              <a:rPr lang="en-US" altLang="ja-JP" sz="2800" dirty="0">
                <a:solidFill>
                  <a:srgbClr val="FF0000"/>
                </a:solidFill>
              </a:rPr>
              <a:t>↑</a:t>
            </a:r>
          </a:p>
          <a:p>
            <a:r>
              <a:rPr lang="en-US" altLang="ja-JP" sz="2800" dirty="0"/>
              <a:t>30</a:t>
            </a:r>
            <a:r>
              <a:rPr lang="ja-JP" altLang="en-US" sz="2800" dirty="0" smtClean="0"/>
              <a:t>分後：</a:t>
            </a:r>
            <a:r>
              <a:rPr lang="en-US" altLang="ja-JP" sz="2800" dirty="0" smtClean="0"/>
              <a:t>17.1</a:t>
            </a:r>
            <a:r>
              <a:rPr lang="en-US" altLang="ja-JP" sz="2800" dirty="0"/>
              <a:t>μg/dl</a:t>
            </a:r>
          </a:p>
          <a:p>
            <a:r>
              <a:rPr lang="en-US" altLang="ja-JP" sz="2800" dirty="0"/>
              <a:t>60</a:t>
            </a:r>
            <a:r>
              <a:rPr lang="ja-JP" altLang="en-US" sz="2800" dirty="0" smtClean="0"/>
              <a:t>分後：</a:t>
            </a:r>
            <a:r>
              <a:rPr lang="en-US" altLang="ja-JP" sz="2800" dirty="0" smtClean="0"/>
              <a:t>20.1</a:t>
            </a:r>
            <a:r>
              <a:rPr lang="en-US" altLang="ja-JP" sz="2800" dirty="0"/>
              <a:t>μg/</a:t>
            </a:r>
            <a:r>
              <a:rPr lang="en-US" altLang="ja-JP" sz="2800" dirty="0" smtClean="0"/>
              <a:t>dl</a:t>
            </a:r>
            <a:endParaRPr lang="en-US" altLang="ja-JP" sz="2800" dirty="0"/>
          </a:p>
        </p:txBody>
      </p:sp>
      <p:sp>
        <p:nvSpPr>
          <p:cNvPr id="8" name="テキスト ボックス 7"/>
          <p:cNvSpPr txBox="1"/>
          <p:nvPr/>
        </p:nvSpPr>
        <p:spPr>
          <a:xfrm>
            <a:off x="683568" y="1916832"/>
            <a:ext cx="7280834" cy="400110"/>
          </a:xfrm>
          <a:prstGeom prst="rect">
            <a:avLst/>
          </a:prstGeom>
          <a:noFill/>
        </p:spPr>
        <p:txBody>
          <a:bodyPr wrap="none" rtlCol="0">
            <a:spAutoFit/>
          </a:bodyPr>
          <a:lstStyle/>
          <a:p>
            <a:r>
              <a:rPr kumimoji="1" lang="ja-JP" altLang="en-US" sz="2000" dirty="0" smtClean="0"/>
              <a:t>午前中、負荷試験前に</a:t>
            </a:r>
            <a:r>
              <a:rPr kumimoji="1" lang="en-US" altLang="ja-JP" sz="2000" dirty="0" smtClean="0"/>
              <a:t>1</a:t>
            </a:r>
            <a:r>
              <a:rPr kumimoji="1" lang="ja-JP" altLang="en-US" sz="2000" dirty="0" smtClean="0"/>
              <a:t>時間安静後にコートロシン</a:t>
            </a:r>
            <a:r>
              <a:rPr kumimoji="1" lang="en-US" altLang="ja-JP" sz="2000" dirty="0" smtClean="0"/>
              <a:t>250ug</a:t>
            </a:r>
            <a:r>
              <a:rPr kumimoji="1" lang="ja-JP" altLang="en-US" sz="2000" dirty="0" smtClean="0"/>
              <a:t>静注</a:t>
            </a:r>
            <a:endParaRPr kumimoji="1" lang="ja-JP" altLang="en-US" sz="2000" dirty="0"/>
          </a:p>
        </p:txBody>
      </p:sp>
      <p:sp>
        <p:nvSpPr>
          <p:cNvPr id="2" name="タイトル 1"/>
          <p:cNvSpPr>
            <a:spLocks noGrp="1"/>
          </p:cNvSpPr>
          <p:nvPr>
            <p:ph type="title"/>
          </p:nvPr>
        </p:nvSpPr>
        <p:spPr/>
        <p:txBody>
          <a:bodyPr/>
          <a:lstStyle/>
          <a:p>
            <a:r>
              <a:rPr kumimoji="1" lang="en-US" altLang="ja-JP" dirty="0" smtClean="0"/>
              <a:t>Rapid</a:t>
            </a:r>
            <a:r>
              <a:rPr kumimoji="1" lang="ja-JP" altLang="en-US" dirty="0" smtClean="0"/>
              <a:t> </a:t>
            </a:r>
            <a:r>
              <a:rPr kumimoji="1" lang="en-US" altLang="ja-JP" dirty="0" smtClean="0"/>
              <a:t>ACTH</a:t>
            </a:r>
            <a:r>
              <a:rPr kumimoji="1" lang="ja-JP" altLang="en-US" dirty="0" smtClean="0"/>
              <a:t>負荷試験</a:t>
            </a:r>
            <a:endParaRPr kumimoji="1" lang="ja-JP" altLang="en-US" dirty="0"/>
          </a:p>
        </p:txBody>
      </p:sp>
      <p:sp>
        <p:nvSpPr>
          <p:cNvPr id="3" name="角丸四角形吹き出し 2"/>
          <p:cNvSpPr/>
          <p:nvPr/>
        </p:nvSpPr>
        <p:spPr>
          <a:xfrm>
            <a:off x="5220072" y="2852936"/>
            <a:ext cx="3816424" cy="1296144"/>
          </a:xfrm>
          <a:prstGeom prst="wedgeRoundRectCallout">
            <a:avLst>
              <a:gd name="adj1" fmla="val -56986"/>
              <a:gd name="adj2" fmla="val -41201"/>
              <a:gd name="adj3" fmla="val 16667"/>
            </a:avLst>
          </a:prstGeom>
          <a:solidFill>
            <a:srgbClr val="FF0000"/>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a:buChar char="•"/>
            </a:pPr>
            <a:r>
              <a:rPr lang="en-US" altLang="ja-JP" dirty="0" smtClean="0"/>
              <a:t>ACTH</a:t>
            </a:r>
            <a:r>
              <a:rPr lang="ja-JP" altLang="en-US" dirty="0" smtClean="0"/>
              <a:t>の分泌は促進しているが、</a:t>
            </a:r>
            <a:r>
              <a:rPr lang="en-US" altLang="ja-JP" dirty="0" smtClean="0"/>
              <a:t>Cortisol</a:t>
            </a:r>
            <a:r>
              <a:rPr lang="ja-JP" altLang="en-US" dirty="0" smtClean="0"/>
              <a:t>は正常範囲内。</a:t>
            </a:r>
            <a:endParaRPr lang="en-US" altLang="ja-JP" dirty="0" smtClean="0"/>
          </a:p>
          <a:p>
            <a:pPr marL="285750" indent="-285750" algn="ctr">
              <a:buFont typeface="Arial"/>
              <a:buChar char="•"/>
            </a:pPr>
            <a:r>
              <a:rPr kumimoji="1" lang="en-US" altLang="ja-JP" dirty="0" smtClean="0"/>
              <a:t>ACTH</a:t>
            </a:r>
            <a:r>
              <a:rPr kumimoji="1" lang="ja-JP" altLang="en-US" dirty="0" smtClean="0"/>
              <a:t>と比較して</a:t>
            </a:r>
            <a:r>
              <a:rPr kumimoji="1" lang="en-US" altLang="ja-JP" dirty="0" smtClean="0"/>
              <a:t>Cortisol</a:t>
            </a:r>
            <a:r>
              <a:rPr kumimoji="1" lang="ja-JP" altLang="en-US" dirty="0" smtClean="0"/>
              <a:t>の分泌が低下しているのでは？</a:t>
            </a:r>
            <a:endParaRPr kumimoji="1" lang="ja-JP" altLang="en-US" dirty="0"/>
          </a:p>
        </p:txBody>
      </p:sp>
      <p:sp>
        <p:nvSpPr>
          <p:cNvPr id="9" name="角丸四角形 8"/>
          <p:cNvSpPr/>
          <p:nvPr/>
        </p:nvSpPr>
        <p:spPr>
          <a:xfrm>
            <a:off x="539552" y="4293096"/>
            <a:ext cx="8280920" cy="2376264"/>
          </a:xfrm>
          <a:prstGeom prst="roundRect">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0" anchor="ctr"/>
          <a:lstStyle/>
          <a:p>
            <a:r>
              <a:rPr lang="ja-JP" altLang="en-US" dirty="0"/>
              <a:t>相対的副腎不全</a:t>
            </a:r>
            <a:r>
              <a:rPr lang="ja-JP" altLang="en-US" dirty="0" smtClean="0"/>
              <a:t>疑い</a:t>
            </a:r>
            <a:r>
              <a:rPr lang="en-US" altLang="ja-JP" dirty="0" smtClean="0"/>
              <a:t>(Cooper</a:t>
            </a:r>
            <a:r>
              <a:rPr lang="ja-JP" altLang="en-US" dirty="0" smtClean="0"/>
              <a:t>らの診断基準</a:t>
            </a:r>
            <a:r>
              <a:rPr lang="en-US" altLang="ja-JP" dirty="0" smtClean="0"/>
              <a:t>)</a:t>
            </a:r>
          </a:p>
          <a:p>
            <a:pPr marL="742950" lvl="1" indent="-285750">
              <a:buFont typeface="Wingdings" charset="2"/>
              <a:buChar char="ü"/>
            </a:pPr>
            <a:r>
              <a:rPr lang="ja-JP" altLang="en-US" dirty="0" smtClean="0"/>
              <a:t>早朝</a:t>
            </a:r>
            <a:r>
              <a:rPr lang="ja-JP" altLang="en-US" dirty="0"/>
              <a:t>安静時コルチゾール </a:t>
            </a:r>
            <a:r>
              <a:rPr lang="en-US" altLang="ja-JP" dirty="0" smtClean="0"/>
              <a:t>15μg</a:t>
            </a:r>
            <a:r>
              <a:rPr lang="en-US" altLang="ja-JP" dirty="0"/>
              <a:t>/dl</a:t>
            </a:r>
            <a:r>
              <a:rPr lang="ja-JP" altLang="en-US" dirty="0" smtClean="0"/>
              <a:t>以下</a:t>
            </a:r>
            <a:endParaRPr lang="en-US" altLang="ja-JP" dirty="0" smtClean="0"/>
          </a:p>
          <a:p>
            <a:pPr marL="742950" lvl="1" indent="-285750">
              <a:buFont typeface="Wingdings" charset="2"/>
              <a:buChar char="ü"/>
            </a:pPr>
            <a:r>
              <a:rPr lang="en-US" altLang="ja-JP" dirty="0" smtClean="0"/>
              <a:t>Cortisol</a:t>
            </a:r>
            <a:r>
              <a:rPr lang="ja-JP" altLang="en-US" dirty="0" smtClean="0"/>
              <a:t>基礎値：３４</a:t>
            </a:r>
            <a:r>
              <a:rPr lang="en-US" altLang="ja-JP" dirty="0" smtClean="0"/>
              <a:t>μg/</a:t>
            </a:r>
            <a:r>
              <a:rPr lang="en-US" altLang="ja-JP" dirty="0" err="1" smtClean="0"/>
              <a:t>dL</a:t>
            </a:r>
            <a:r>
              <a:rPr lang="ja-JP" altLang="en-US" dirty="0" smtClean="0"/>
              <a:t>以下</a:t>
            </a:r>
            <a:endParaRPr lang="ja-JP" altLang="en-US" dirty="0"/>
          </a:p>
          <a:p>
            <a:pPr marL="742950" lvl="1" indent="-285750">
              <a:buFont typeface="Wingdings" charset="2"/>
              <a:buChar char="ü"/>
            </a:pPr>
            <a:r>
              <a:rPr lang="ja-JP" altLang="en-US" dirty="0"/>
              <a:t>分泌能低下</a:t>
            </a:r>
            <a:r>
              <a:rPr lang="ja-JP" altLang="en-US" dirty="0" smtClean="0"/>
              <a:t>：</a:t>
            </a:r>
            <a:r>
              <a:rPr lang="en-US" altLang="ja-JP" dirty="0" smtClean="0"/>
              <a:t>Rapid</a:t>
            </a:r>
            <a:r>
              <a:rPr lang="ja-JP" altLang="en-US" dirty="0"/>
              <a:t> </a:t>
            </a:r>
            <a:r>
              <a:rPr lang="en-US" altLang="ja-JP" dirty="0" smtClean="0"/>
              <a:t>ACTH</a:t>
            </a:r>
            <a:r>
              <a:rPr lang="ja-JP" altLang="en-US" dirty="0" smtClean="0"/>
              <a:t>負荷試験での変化量が</a:t>
            </a:r>
            <a:r>
              <a:rPr lang="en-US" altLang="ja-JP" dirty="0" smtClean="0"/>
              <a:t>9μg</a:t>
            </a:r>
            <a:r>
              <a:rPr lang="ja-JP" altLang="en-US" dirty="0" smtClean="0"/>
              <a:t>以下</a:t>
            </a:r>
            <a:endParaRPr lang="en-US" altLang="ja-JP" dirty="0"/>
          </a:p>
          <a:p>
            <a:endParaRPr lang="en-US" altLang="ja-JP" dirty="0" smtClean="0"/>
          </a:p>
          <a:p>
            <a:endParaRPr lang="en-US" altLang="ja-JP" dirty="0"/>
          </a:p>
          <a:p>
            <a:endParaRPr lang="ja-JP" altLang="en-US" dirty="0"/>
          </a:p>
        </p:txBody>
      </p:sp>
      <p:sp>
        <p:nvSpPr>
          <p:cNvPr id="11" name="正方形/長方形 10"/>
          <p:cNvSpPr/>
          <p:nvPr/>
        </p:nvSpPr>
        <p:spPr>
          <a:xfrm>
            <a:off x="1187624" y="5877272"/>
            <a:ext cx="6984776" cy="646331"/>
          </a:xfrm>
          <a:prstGeom prst="rect">
            <a:avLst/>
          </a:prstGeom>
        </p:spPr>
        <p:txBody>
          <a:bodyPr wrap="square">
            <a:spAutoFit/>
          </a:bodyPr>
          <a:lstStyle/>
          <a:p>
            <a:pPr marL="342900" indent="-342900" algn="ctr">
              <a:buFont typeface="Wingdings" charset="2"/>
              <a:buChar char="ü"/>
            </a:pPr>
            <a:r>
              <a:rPr lang="ja-JP" altLang="en-US" dirty="0"/>
              <a:t>ストレス下においては分泌能が低下している恐れがある！</a:t>
            </a:r>
            <a:endParaRPr lang="en-US" altLang="ja-JP" dirty="0"/>
          </a:p>
          <a:p>
            <a:pPr marL="342900" indent="-342900" algn="ctr">
              <a:buFont typeface="Wingdings" charset="2"/>
              <a:buChar char="ü"/>
            </a:pPr>
            <a:r>
              <a:rPr lang="ja-JP" altLang="en-US" dirty="0"/>
              <a:t>代謝内科に相談の上、</a:t>
            </a:r>
            <a:r>
              <a:rPr lang="en-US" altLang="ja-JP" dirty="0"/>
              <a:t>PSL</a:t>
            </a:r>
            <a:r>
              <a:rPr lang="ja-JP" altLang="en-US" dirty="0"/>
              <a:t>を追加する</a:t>
            </a:r>
            <a:r>
              <a:rPr lang="ja-JP" altLang="en-US" dirty="0" smtClean="0"/>
              <a:t>方針。</a:t>
            </a:r>
            <a:endParaRPr lang="ja-JP" altLang="en-US" dirty="0"/>
          </a:p>
        </p:txBody>
      </p:sp>
    </p:spTree>
    <p:extLst>
      <p:ext uri="{BB962C8B-B14F-4D97-AF65-F5344CB8AC3E}">
        <p14:creationId xmlns:p14="http://schemas.microsoft.com/office/powerpoint/2010/main" val="34765305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Scale>
                                      <p:cBhvr>
                                        <p:cTn id="7" dur="1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xEl>
                                              <p:pRg st="1" end="1"/>
                                            </p:txEl>
                                          </p:spTgt>
                                        </p:tgtEl>
                                        <p:attrNameLst>
                                          <p:attrName>ppt_x</p:attrName>
                                          <p:attrName>ppt_y</p:attrName>
                                        </p:attrNameLst>
                                      </p:cBhvr>
                                    </p:animMotion>
                                    <p:animEffect transition="in" filter="fade">
                                      <p:cBhvr>
                                        <p:cTn id="9" dur="1000"/>
                                        <p:tgtEl>
                                          <p:spTgt spid="6">
                                            <p:txEl>
                                              <p:pRg st="1" end="1"/>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Scale>
                                      <p:cBhvr>
                                        <p:cTn id="12" dur="1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
                                            <p:txEl>
                                              <p:pRg st="2" end="2"/>
                                            </p:txEl>
                                          </p:spTgt>
                                        </p:tgtEl>
                                        <p:attrNameLst>
                                          <p:attrName>ppt_x</p:attrName>
                                          <p:attrName>ppt_y</p:attrName>
                                        </p:attrNameLst>
                                      </p:cBhvr>
                                    </p:animMotion>
                                    <p:animEffect transition="in" filter="fade">
                                      <p:cBhvr>
                                        <p:cTn id="14" dur="1000"/>
                                        <p:tgtEl>
                                          <p:spTgt spid="6">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症例　</a:t>
            </a:r>
            <a:r>
              <a:rPr kumimoji="1" lang="en-US" altLang="ja-JP" dirty="0" smtClean="0"/>
              <a:t>66</a:t>
            </a:r>
            <a:r>
              <a:rPr kumimoji="1" lang="ja-JP" altLang="en-US" dirty="0" smtClean="0"/>
              <a:t>歳男性</a:t>
            </a:r>
            <a:endParaRPr kumimoji="1" lang="ja-JP" altLang="en-US" dirty="0"/>
          </a:p>
        </p:txBody>
      </p:sp>
      <p:sp>
        <p:nvSpPr>
          <p:cNvPr id="3" name="コンテンツ プレースホルダ 2"/>
          <p:cNvSpPr>
            <a:spLocks noGrp="1"/>
          </p:cNvSpPr>
          <p:nvPr>
            <p:ph idx="1"/>
          </p:nvPr>
        </p:nvSpPr>
        <p:spPr>
          <a:xfrm>
            <a:off x="457200" y="1600200"/>
            <a:ext cx="8229600" cy="4925144"/>
          </a:xfrm>
        </p:spPr>
        <p:txBody>
          <a:bodyPr>
            <a:normAutofit fontScale="92500"/>
          </a:bodyPr>
          <a:lstStyle/>
          <a:p>
            <a:pPr>
              <a:buNone/>
            </a:pPr>
            <a:r>
              <a:rPr lang="en-US" altLang="ja-JP" sz="2800" dirty="0" smtClean="0">
                <a:solidFill>
                  <a:srgbClr val="000000"/>
                </a:solidFill>
              </a:rPr>
              <a:t>【</a:t>
            </a:r>
            <a:r>
              <a:rPr lang="ja-JP" altLang="en-US" sz="2800" dirty="0" smtClean="0">
                <a:solidFill>
                  <a:srgbClr val="000000"/>
                </a:solidFill>
              </a:rPr>
              <a:t>現病歴</a:t>
            </a:r>
            <a:r>
              <a:rPr lang="en-US" altLang="ja-JP" sz="2800" dirty="0" smtClean="0">
                <a:solidFill>
                  <a:srgbClr val="000000"/>
                </a:solidFill>
              </a:rPr>
              <a:t>】</a:t>
            </a:r>
          </a:p>
          <a:p>
            <a:pPr marL="0" indent="0">
              <a:buNone/>
            </a:pPr>
            <a:r>
              <a:rPr lang="en-US" altLang="ja-JP" sz="2400" dirty="0" smtClean="0">
                <a:solidFill>
                  <a:srgbClr val="000000"/>
                </a:solidFill>
              </a:rPr>
              <a:t>X-14</a:t>
            </a:r>
            <a:r>
              <a:rPr lang="ja-JP" altLang="en-US" sz="2400" dirty="0" smtClean="0">
                <a:solidFill>
                  <a:srgbClr val="000000"/>
                </a:solidFill>
              </a:rPr>
              <a:t>年、</a:t>
            </a:r>
            <a:r>
              <a:rPr lang="en-US" altLang="ja-JP" sz="2400" dirty="0" smtClean="0">
                <a:solidFill>
                  <a:srgbClr val="000000"/>
                </a:solidFill>
              </a:rPr>
              <a:t>X-11</a:t>
            </a:r>
            <a:r>
              <a:rPr lang="ja-JP" altLang="en-US" sz="2400" dirty="0" smtClean="0">
                <a:solidFill>
                  <a:srgbClr val="000000"/>
                </a:solidFill>
              </a:rPr>
              <a:t>年、</a:t>
            </a:r>
            <a:r>
              <a:rPr lang="en-US" altLang="ja-JP" sz="2400" dirty="0" smtClean="0">
                <a:solidFill>
                  <a:srgbClr val="000000"/>
                </a:solidFill>
              </a:rPr>
              <a:t>X-2</a:t>
            </a:r>
            <a:r>
              <a:rPr lang="ja-JP" altLang="en-US" sz="2400" dirty="0" smtClean="0">
                <a:solidFill>
                  <a:srgbClr val="000000"/>
                </a:solidFill>
              </a:rPr>
              <a:t>年</a:t>
            </a:r>
            <a:r>
              <a:rPr lang="en-US" altLang="ja-JP" sz="2400" dirty="0" smtClean="0">
                <a:solidFill>
                  <a:srgbClr val="000000"/>
                </a:solidFill>
              </a:rPr>
              <a:t>6</a:t>
            </a:r>
            <a:r>
              <a:rPr lang="ja-JP" altLang="en-US" sz="2400" dirty="0" smtClean="0">
                <a:solidFill>
                  <a:srgbClr val="000000"/>
                </a:solidFill>
              </a:rPr>
              <a:t>月に原因不明の心不全にて</a:t>
            </a:r>
            <a:endParaRPr lang="en-US" altLang="ja-JP" sz="2400" dirty="0" smtClean="0">
              <a:solidFill>
                <a:srgbClr val="000000"/>
              </a:solidFill>
            </a:endParaRPr>
          </a:p>
          <a:p>
            <a:pPr marL="0" indent="0">
              <a:buNone/>
            </a:pPr>
            <a:r>
              <a:rPr lang="ja-JP" altLang="en-US" sz="2400" dirty="0" smtClean="0">
                <a:solidFill>
                  <a:srgbClr val="000000"/>
                </a:solidFill>
              </a:rPr>
              <a:t>近医入院歴あり</a:t>
            </a:r>
            <a:endParaRPr lang="en-US" altLang="ja-JP" sz="2400" dirty="0" smtClean="0">
              <a:solidFill>
                <a:srgbClr val="000000"/>
              </a:solidFill>
            </a:endParaRPr>
          </a:p>
          <a:p>
            <a:pPr>
              <a:buNone/>
            </a:pPr>
            <a:endParaRPr lang="en-US" altLang="ja-JP" sz="1200" dirty="0" smtClean="0">
              <a:solidFill>
                <a:srgbClr val="000000"/>
              </a:solidFill>
            </a:endParaRPr>
          </a:p>
          <a:p>
            <a:pPr marL="342900" lvl="1" indent="-342900">
              <a:buNone/>
            </a:pPr>
            <a:r>
              <a:rPr lang="en-US" altLang="ja-JP" sz="2400" dirty="0" smtClean="0">
                <a:solidFill>
                  <a:srgbClr val="000000"/>
                </a:solidFill>
              </a:rPr>
              <a:t>X-2</a:t>
            </a:r>
            <a:r>
              <a:rPr lang="ja-JP" altLang="en-US" sz="2400" dirty="0" smtClean="0">
                <a:solidFill>
                  <a:srgbClr val="000000"/>
                </a:solidFill>
              </a:rPr>
              <a:t>年</a:t>
            </a:r>
            <a:r>
              <a:rPr lang="en-US" altLang="ja-JP" sz="2400" dirty="0" smtClean="0">
                <a:solidFill>
                  <a:srgbClr val="000000"/>
                </a:solidFill>
              </a:rPr>
              <a:t>8</a:t>
            </a:r>
            <a:r>
              <a:rPr lang="ja-JP" altLang="en-US" sz="2400" dirty="0">
                <a:solidFill>
                  <a:srgbClr val="000000"/>
                </a:solidFill>
              </a:rPr>
              <a:t>月原因精査目的で当科</a:t>
            </a:r>
            <a:r>
              <a:rPr lang="ja-JP" altLang="en-US" sz="2400" dirty="0" smtClean="0">
                <a:solidFill>
                  <a:srgbClr val="000000"/>
                </a:solidFill>
              </a:rPr>
              <a:t>入院</a:t>
            </a:r>
            <a:endParaRPr lang="en-US" altLang="ja-JP" sz="2400" dirty="0" smtClean="0">
              <a:solidFill>
                <a:srgbClr val="000000"/>
              </a:solidFill>
            </a:endParaRPr>
          </a:p>
          <a:p>
            <a:pPr lvl="1">
              <a:buFont typeface="Wingdings" pitchFamily="2" charset="2"/>
              <a:buChar char="u"/>
            </a:pPr>
            <a:r>
              <a:rPr lang="ja-JP" altLang="en-US" sz="2000" dirty="0" smtClean="0">
                <a:solidFill>
                  <a:srgbClr val="000000"/>
                </a:solidFill>
              </a:rPr>
              <a:t>除外診断にて拡張型心筋症と診断</a:t>
            </a:r>
            <a:endParaRPr lang="en-US" altLang="ja-JP" sz="2000" dirty="0" smtClean="0">
              <a:solidFill>
                <a:srgbClr val="000000"/>
              </a:solidFill>
            </a:endParaRPr>
          </a:p>
          <a:p>
            <a:pPr lvl="1">
              <a:buFont typeface="Wingdings" pitchFamily="2" charset="2"/>
              <a:buChar char="u"/>
            </a:pPr>
            <a:r>
              <a:rPr lang="en-US" altLang="ja-JP" sz="2000" dirty="0" smtClean="0">
                <a:solidFill>
                  <a:srgbClr val="000000"/>
                </a:solidFill>
              </a:rPr>
              <a:t>AF, uncommon-AFL</a:t>
            </a:r>
            <a:r>
              <a:rPr lang="ja-JP" altLang="en-US" sz="2000" dirty="0" err="1" smtClean="0">
                <a:solidFill>
                  <a:srgbClr val="000000"/>
                </a:solidFill>
              </a:rPr>
              <a:t>、</a:t>
            </a:r>
            <a:r>
              <a:rPr lang="en-US" altLang="ja-JP" sz="2000" dirty="0" smtClean="0">
                <a:solidFill>
                  <a:srgbClr val="000000"/>
                </a:solidFill>
              </a:rPr>
              <a:t>NSVT</a:t>
            </a:r>
            <a:r>
              <a:rPr lang="ja-JP" altLang="en-US" sz="2000" dirty="0" smtClean="0">
                <a:solidFill>
                  <a:srgbClr val="000000"/>
                </a:solidFill>
              </a:rPr>
              <a:t>に対してアンカロン導入、</a:t>
            </a:r>
            <a:r>
              <a:rPr lang="en-US" altLang="ja-JP" sz="2000" dirty="0" smtClean="0">
                <a:solidFill>
                  <a:srgbClr val="000000"/>
                </a:solidFill>
              </a:rPr>
              <a:t>ICD</a:t>
            </a:r>
            <a:r>
              <a:rPr lang="ja-JP" altLang="en-US" sz="2000" dirty="0" smtClean="0">
                <a:solidFill>
                  <a:srgbClr val="000000"/>
                </a:solidFill>
              </a:rPr>
              <a:t>植込み</a:t>
            </a:r>
            <a:endParaRPr lang="en-US" altLang="ja-JP" sz="2000" dirty="0" smtClean="0">
              <a:solidFill>
                <a:srgbClr val="000000"/>
              </a:solidFill>
            </a:endParaRPr>
          </a:p>
          <a:p>
            <a:pPr>
              <a:buNone/>
            </a:pPr>
            <a:r>
              <a:rPr lang="en-US" altLang="ja-JP" sz="2400" dirty="0" smtClean="0">
                <a:solidFill>
                  <a:srgbClr val="000000"/>
                </a:solidFill>
              </a:rPr>
              <a:t>X-2</a:t>
            </a:r>
            <a:r>
              <a:rPr lang="ja-JP" altLang="en-US" sz="2400" dirty="0" smtClean="0">
                <a:solidFill>
                  <a:srgbClr val="000000"/>
                </a:solidFill>
              </a:rPr>
              <a:t>年</a:t>
            </a:r>
            <a:r>
              <a:rPr lang="en-US" altLang="ja-JP" sz="2400" dirty="0" smtClean="0">
                <a:solidFill>
                  <a:srgbClr val="000000"/>
                </a:solidFill>
              </a:rPr>
              <a:t>12</a:t>
            </a:r>
            <a:r>
              <a:rPr lang="ja-JP" altLang="en-US" sz="2400" dirty="0" smtClean="0">
                <a:solidFill>
                  <a:srgbClr val="000000"/>
                </a:solidFill>
              </a:rPr>
              <a:t>月　心不全の慢性増悪のため当科入院</a:t>
            </a:r>
            <a:endParaRPr lang="en-US" altLang="ja-JP" sz="2400" dirty="0" smtClean="0">
              <a:solidFill>
                <a:srgbClr val="000000"/>
              </a:solidFill>
            </a:endParaRPr>
          </a:p>
          <a:p>
            <a:pPr lvl="1">
              <a:buFont typeface="Wingdings" pitchFamily="2" charset="2"/>
              <a:buChar char="u"/>
            </a:pPr>
            <a:r>
              <a:rPr lang="ja-JP" altLang="en-US" sz="2000" dirty="0" smtClean="0">
                <a:solidFill>
                  <a:srgbClr val="000000"/>
                </a:solidFill>
              </a:rPr>
              <a:t>薬剤性間質性肺炎</a:t>
            </a:r>
            <a:r>
              <a:rPr lang="en-US" altLang="ja-JP" sz="2000" dirty="0" smtClean="0">
                <a:solidFill>
                  <a:srgbClr val="000000"/>
                </a:solidFill>
              </a:rPr>
              <a:t>(</a:t>
            </a:r>
            <a:r>
              <a:rPr lang="ja-JP" altLang="en-US" sz="2000" dirty="0" smtClean="0">
                <a:solidFill>
                  <a:srgbClr val="000000"/>
                </a:solidFill>
              </a:rPr>
              <a:t>アンカロンによる</a:t>
            </a:r>
            <a:r>
              <a:rPr lang="en-US" altLang="ja-JP" sz="2000" dirty="0" smtClean="0">
                <a:solidFill>
                  <a:srgbClr val="000000"/>
                </a:solidFill>
              </a:rPr>
              <a:t>)</a:t>
            </a:r>
            <a:r>
              <a:rPr lang="ja-JP" altLang="en-US" sz="2000" dirty="0" smtClean="0">
                <a:solidFill>
                  <a:srgbClr val="000000"/>
                </a:solidFill>
              </a:rPr>
              <a:t>→ステロイド治療</a:t>
            </a:r>
            <a:endParaRPr lang="en-US" altLang="ja-JP" sz="2000" dirty="0" smtClean="0">
              <a:solidFill>
                <a:srgbClr val="000000"/>
              </a:solidFill>
            </a:endParaRPr>
          </a:p>
          <a:p>
            <a:pPr lvl="1">
              <a:buFont typeface="Wingdings" pitchFamily="2" charset="2"/>
              <a:buChar char="u"/>
            </a:pPr>
            <a:r>
              <a:rPr lang="ja-JP" altLang="en-US" sz="2000" dirty="0" smtClean="0">
                <a:solidFill>
                  <a:srgbClr val="000000"/>
                </a:solidFill>
              </a:rPr>
              <a:t>気腫性胃炎からの敗血症になりカテコラミンサポート下に治療</a:t>
            </a:r>
            <a:endParaRPr lang="en-US" altLang="ja-JP" sz="2000" dirty="0" smtClean="0">
              <a:solidFill>
                <a:srgbClr val="000000"/>
              </a:solidFill>
            </a:endParaRPr>
          </a:p>
          <a:p>
            <a:pPr>
              <a:buNone/>
            </a:pPr>
            <a:r>
              <a:rPr lang="ja-JP" altLang="en-US" sz="2000" dirty="0" smtClean="0">
                <a:solidFill>
                  <a:srgbClr val="000000"/>
                </a:solidFill>
              </a:rPr>
              <a:t>外来でピモベンダン、ジギタリス導入</a:t>
            </a:r>
            <a:endParaRPr lang="en-US" altLang="ja-JP" sz="2000" dirty="0" smtClean="0">
              <a:solidFill>
                <a:srgbClr val="000000"/>
              </a:solidFill>
            </a:endParaRPr>
          </a:p>
          <a:p>
            <a:pPr>
              <a:buNone/>
            </a:pPr>
            <a:endParaRPr lang="en-US" altLang="ja-JP" sz="1000" dirty="0" smtClean="0">
              <a:solidFill>
                <a:srgbClr val="000000"/>
              </a:solidFill>
            </a:endParaRPr>
          </a:p>
          <a:p>
            <a:pPr marL="0" indent="0">
              <a:buNone/>
            </a:pPr>
            <a:r>
              <a:rPr lang="ja-JP" altLang="en-US" sz="2000" dirty="0" smtClean="0">
                <a:solidFill>
                  <a:srgbClr val="000000"/>
                </a:solidFill>
              </a:rPr>
              <a:t>しかし、その後も徐々に胸水増加し、</a:t>
            </a:r>
            <a:r>
              <a:rPr lang="en-US" altLang="ja-JP" sz="2000" dirty="0" smtClean="0">
                <a:solidFill>
                  <a:srgbClr val="000000"/>
                </a:solidFill>
              </a:rPr>
              <a:t>X</a:t>
            </a:r>
            <a:r>
              <a:rPr lang="ja-JP" altLang="en-US" sz="2000" dirty="0" smtClean="0">
                <a:solidFill>
                  <a:srgbClr val="000000"/>
                </a:solidFill>
              </a:rPr>
              <a:t>年</a:t>
            </a:r>
            <a:r>
              <a:rPr lang="en-US" altLang="ja-JP" sz="2000" dirty="0" smtClean="0">
                <a:solidFill>
                  <a:srgbClr val="000000"/>
                </a:solidFill>
              </a:rPr>
              <a:t>2</a:t>
            </a:r>
            <a:r>
              <a:rPr lang="ja-JP" altLang="en-US" sz="2000" dirty="0" smtClean="0">
                <a:solidFill>
                  <a:srgbClr val="000000"/>
                </a:solidFill>
              </a:rPr>
              <a:t>月、心不全の慢性増悪、胸水コントロールのため入院となった。</a:t>
            </a:r>
            <a:endParaRPr lang="en-US" altLang="ja-JP" sz="2000" dirty="0" smtClean="0">
              <a:solidFill>
                <a:srgbClr val="000000"/>
              </a:solidFill>
            </a:endParaRPr>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extLst>
              <p:ext uri="{D42A27DB-BD31-4B8C-83A1-F6EECF244321}">
                <p14:modId xmlns:p14="http://schemas.microsoft.com/office/powerpoint/2010/main" val="2312300473"/>
              </p:ext>
            </p:extLst>
          </p:nvPr>
        </p:nvGraphicFramePr>
        <p:xfrm>
          <a:off x="467544" y="2492896"/>
          <a:ext cx="8676456" cy="2376264"/>
        </p:xfrm>
        <a:graphic>
          <a:graphicData uri="http://schemas.openxmlformats.org/drawingml/2006/chart">
            <c:chart xmlns:c="http://schemas.openxmlformats.org/drawingml/2006/chart" xmlns:r="http://schemas.openxmlformats.org/officeDocument/2006/relationships" r:id="rId3"/>
          </a:graphicData>
        </a:graphic>
      </p:graphicFrame>
      <p:sp>
        <p:nvSpPr>
          <p:cNvPr id="6" name="正方形/長方形 5"/>
          <p:cNvSpPr/>
          <p:nvPr/>
        </p:nvSpPr>
        <p:spPr>
          <a:xfrm>
            <a:off x="3779912" y="5258003"/>
            <a:ext cx="4968552" cy="25922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prstClr val="white"/>
                </a:solidFill>
                <a:latin typeface="Calibri"/>
                <a:ea typeface="ＭＳ Ｐゴシック"/>
              </a:rPr>
              <a:t>PSL</a:t>
            </a:r>
            <a:r>
              <a:rPr lang="ja-JP" altLang="en-US" sz="1400" dirty="0" smtClean="0">
                <a:solidFill>
                  <a:prstClr val="white"/>
                </a:solidFill>
                <a:latin typeface="Calibri"/>
                <a:ea typeface="ＭＳ Ｐゴシック"/>
              </a:rPr>
              <a:t>　</a:t>
            </a:r>
            <a:r>
              <a:rPr lang="en-US" altLang="ja-JP" sz="1400" dirty="0" smtClean="0">
                <a:solidFill>
                  <a:prstClr val="white"/>
                </a:solidFill>
                <a:latin typeface="Calibri"/>
                <a:ea typeface="ＭＳ Ｐゴシック"/>
              </a:rPr>
              <a:t>2.5mg</a:t>
            </a:r>
            <a:endParaRPr lang="ja-JP" altLang="en-US" sz="1400" dirty="0">
              <a:solidFill>
                <a:prstClr val="white"/>
              </a:solidFill>
              <a:latin typeface="Calibri"/>
              <a:ea typeface="ＭＳ Ｐゴシック"/>
            </a:endParaRPr>
          </a:p>
        </p:txBody>
      </p:sp>
      <p:sp>
        <p:nvSpPr>
          <p:cNvPr id="7" name="正方形/長方形 6"/>
          <p:cNvSpPr/>
          <p:nvPr/>
        </p:nvSpPr>
        <p:spPr>
          <a:xfrm>
            <a:off x="827584" y="4797152"/>
            <a:ext cx="3888432" cy="4320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prstClr val="white"/>
                </a:solidFill>
                <a:latin typeface="Calibri"/>
                <a:ea typeface="ＭＳ Ｐゴシック"/>
              </a:rPr>
              <a:t>DOB</a:t>
            </a:r>
            <a:r>
              <a:rPr lang="ja-JP" altLang="en-US" sz="1600" dirty="0" smtClean="0">
                <a:solidFill>
                  <a:prstClr val="white"/>
                </a:solidFill>
                <a:latin typeface="Calibri"/>
                <a:ea typeface="ＭＳ Ｐゴシック"/>
              </a:rPr>
              <a:t>　</a:t>
            </a:r>
            <a:r>
              <a:rPr lang="en-US" altLang="ja-JP" sz="1600" dirty="0" smtClean="0">
                <a:solidFill>
                  <a:prstClr val="white"/>
                </a:solidFill>
                <a:latin typeface="Calibri"/>
                <a:ea typeface="ＭＳ Ｐゴシック"/>
              </a:rPr>
              <a:t>0.6γ</a:t>
            </a:r>
            <a:endParaRPr lang="ja-JP" altLang="en-US" sz="1600" dirty="0">
              <a:solidFill>
                <a:prstClr val="white"/>
              </a:solidFill>
              <a:latin typeface="Calibri"/>
              <a:ea typeface="ＭＳ Ｐゴシック"/>
            </a:endParaRPr>
          </a:p>
        </p:txBody>
      </p:sp>
      <p:sp>
        <p:nvSpPr>
          <p:cNvPr id="8" name="正方形/長方形 7"/>
          <p:cNvSpPr/>
          <p:nvPr/>
        </p:nvSpPr>
        <p:spPr>
          <a:xfrm>
            <a:off x="4716016" y="4905164"/>
            <a:ext cx="936104" cy="3240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prstClr val="white"/>
                </a:solidFill>
                <a:latin typeface="Calibri"/>
                <a:ea typeface="ＭＳ Ｐゴシック"/>
              </a:rPr>
              <a:t>0.4</a:t>
            </a:r>
            <a:endParaRPr lang="ja-JP" altLang="en-US" sz="1600" dirty="0">
              <a:solidFill>
                <a:prstClr val="white"/>
              </a:solidFill>
              <a:latin typeface="Calibri"/>
              <a:ea typeface="ＭＳ Ｐゴシック"/>
            </a:endParaRPr>
          </a:p>
        </p:txBody>
      </p:sp>
      <p:sp>
        <p:nvSpPr>
          <p:cNvPr id="9" name="正方形/長方形 8"/>
          <p:cNvSpPr/>
          <p:nvPr/>
        </p:nvSpPr>
        <p:spPr>
          <a:xfrm>
            <a:off x="5652120" y="5013176"/>
            <a:ext cx="792088" cy="2160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prstClr val="white"/>
                </a:solidFill>
                <a:latin typeface="Calibri"/>
                <a:ea typeface="ＭＳ Ｐゴシック"/>
              </a:rPr>
              <a:t>0.2</a:t>
            </a:r>
            <a:endParaRPr lang="ja-JP" altLang="en-US" sz="1600" dirty="0">
              <a:solidFill>
                <a:prstClr val="white"/>
              </a:solidFill>
              <a:latin typeface="Calibri"/>
              <a:ea typeface="ＭＳ Ｐゴシック"/>
            </a:endParaRPr>
          </a:p>
        </p:txBody>
      </p:sp>
      <p:sp>
        <p:nvSpPr>
          <p:cNvPr id="10" name="星 8 9"/>
          <p:cNvSpPr/>
          <p:nvPr/>
        </p:nvSpPr>
        <p:spPr>
          <a:xfrm>
            <a:off x="8316416" y="4653136"/>
            <a:ext cx="755576" cy="648072"/>
          </a:xfrm>
          <a:prstGeom prst="star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rgbClr val="FFFF00"/>
                </a:solidFill>
                <a:latin typeface="Calibri"/>
                <a:ea typeface="ＭＳ Ｐゴシック"/>
              </a:rPr>
              <a:t>退院</a:t>
            </a:r>
            <a:endParaRPr lang="ja-JP" altLang="en-US" sz="1600" b="1" dirty="0">
              <a:solidFill>
                <a:srgbClr val="FFFF00"/>
              </a:solidFill>
              <a:latin typeface="Calibri"/>
              <a:ea typeface="ＭＳ Ｐゴシック"/>
            </a:endParaRPr>
          </a:p>
        </p:txBody>
      </p:sp>
      <p:sp>
        <p:nvSpPr>
          <p:cNvPr id="11" name="正方形/長方形 10"/>
          <p:cNvSpPr/>
          <p:nvPr/>
        </p:nvSpPr>
        <p:spPr>
          <a:xfrm>
            <a:off x="827584" y="6107698"/>
            <a:ext cx="1728192" cy="3456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white"/>
                </a:solidFill>
                <a:latin typeface="Calibri"/>
                <a:ea typeface="ＭＳ Ｐゴシック"/>
              </a:rPr>
              <a:t>フルイトラン　</a:t>
            </a:r>
            <a:r>
              <a:rPr lang="en-US" altLang="ja-JP" sz="1400" dirty="0" smtClean="0">
                <a:solidFill>
                  <a:prstClr val="white"/>
                </a:solidFill>
                <a:latin typeface="Calibri"/>
                <a:ea typeface="ＭＳ Ｐゴシック"/>
              </a:rPr>
              <a:t>2mg</a:t>
            </a:r>
            <a:endParaRPr lang="ja-JP" altLang="en-US" sz="1400" dirty="0">
              <a:solidFill>
                <a:prstClr val="white"/>
              </a:solidFill>
              <a:latin typeface="Calibri"/>
              <a:ea typeface="ＭＳ Ｐゴシック"/>
            </a:endParaRPr>
          </a:p>
        </p:txBody>
      </p:sp>
      <p:sp>
        <p:nvSpPr>
          <p:cNvPr id="13" name="正方形/長方形 12"/>
          <p:cNvSpPr/>
          <p:nvPr/>
        </p:nvSpPr>
        <p:spPr>
          <a:xfrm>
            <a:off x="827584" y="5819666"/>
            <a:ext cx="1728192" cy="34563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white"/>
                </a:solidFill>
                <a:latin typeface="Calibri"/>
                <a:ea typeface="ＭＳ Ｐゴシック"/>
              </a:rPr>
              <a:t>セララ　</a:t>
            </a:r>
            <a:r>
              <a:rPr lang="en-US" altLang="ja-JP" sz="1400" dirty="0" smtClean="0">
                <a:solidFill>
                  <a:prstClr val="white"/>
                </a:solidFill>
                <a:latin typeface="Calibri"/>
                <a:ea typeface="ＭＳ Ｐゴシック"/>
              </a:rPr>
              <a:t>50mg</a:t>
            </a:r>
            <a:endParaRPr lang="ja-JP" altLang="en-US" sz="1400" dirty="0">
              <a:solidFill>
                <a:prstClr val="white"/>
              </a:solidFill>
              <a:latin typeface="Calibri"/>
              <a:ea typeface="ＭＳ Ｐゴシック"/>
            </a:endParaRPr>
          </a:p>
        </p:txBody>
      </p:sp>
      <p:graphicFrame>
        <p:nvGraphicFramePr>
          <p:cNvPr id="14" name="グラフ 13"/>
          <p:cNvGraphicFramePr/>
          <p:nvPr>
            <p:extLst>
              <p:ext uri="{D42A27DB-BD31-4B8C-83A1-F6EECF244321}">
                <p14:modId xmlns:p14="http://schemas.microsoft.com/office/powerpoint/2010/main" val="3779883540"/>
              </p:ext>
            </p:extLst>
          </p:nvPr>
        </p:nvGraphicFramePr>
        <p:xfrm>
          <a:off x="755576" y="2708920"/>
          <a:ext cx="8568952" cy="2376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テキスト ボックス 14"/>
          <p:cNvSpPr txBox="1"/>
          <p:nvPr/>
        </p:nvSpPr>
        <p:spPr>
          <a:xfrm>
            <a:off x="107504" y="3933056"/>
            <a:ext cx="341760" cy="276999"/>
          </a:xfrm>
          <a:prstGeom prst="rect">
            <a:avLst/>
          </a:prstGeom>
          <a:noFill/>
        </p:spPr>
        <p:txBody>
          <a:bodyPr wrap="none" rtlCol="0">
            <a:spAutoFit/>
          </a:bodyPr>
          <a:lstStyle/>
          <a:p>
            <a:r>
              <a:rPr lang="en-US" altLang="ja-JP" sz="1200" dirty="0" smtClean="0">
                <a:solidFill>
                  <a:prstClr val="black"/>
                </a:solidFill>
                <a:latin typeface="Calibri"/>
                <a:ea typeface="ＭＳ Ｐゴシック"/>
              </a:rPr>
              <a:t>40</a:t>
            </a:r>
            <a:endParaRPr lang="ja-JP" altLang="en-US" sz="1200" dirty="0">
              <a:solidFill>
                <a:prstClr val="black"/>
              </a:solidFill>
              <a:latin typeface="Calibri"/>
              <a:ea typeface="ＭＳ Ｐゴシック"/>
            </a:endParaRPr>
          </a:p>
        </p:txBody>
      </p:sp>
      <p:sp>
        <p:nvSpPr>
          <p:cNvPr id="16" name="テキスト ボックス 15"/>
          <p:cNvSpPr txBox="1"/>
          <p:nvPr/>
        </p:nvSpPr>
        <p:spPr>
          <a:xfrm>
            <a:off x="107504" y="3429000"/>
            <a:ext cx="341760" cy="276999"/>
          </a:xfrm>
          <a:prstGeom prst="rect">
            <a:avLst/>
          </a:prstGeom>
          <a:noFill/>
        </p:spPr>
        <p:txBody>
          <a:bodyPr wrap="none" rtlCol="0">
            <a:spAutoFit/>
          </a:bodyPr>
          <a:lstStyle/>
          <a:p>
            <a:r>
              <a:rPr lang="en-US" altLang="ja-JP" sz="1200" dirty="0" smtClean="0">
                <a:solidFill>
                  <a:prstClr val="black"/>
                </a:solidFill>
                <a:latin typeface="Calibri"/>
                <a:ea typeface="ＭＳ Ｐゴシック"/>
              </a:rPr>
              <a:t>80</a:t>
            </a:r>
            <a:endParaRPr lang="ja-JP" altLang="en-US" sz="1200" dirty="0">
              <a:solidFill>
                <a:prstClr val="black"/>
              </a:solidFill>
              <a:latin typeface="Calibri"/>
              <a:ea typeface="ＭＳ Ｐゴシック"/>
            </a:endParaRPr>
          </a:p>
        </p:txBody>
      </p:sp>
      <p:sp>
        <p:nvSpPr>
          <p:cNvPr id="17" name="テキスト ボックス 16"/>
          <p:cNvSpPr txBox="1"/>
          <p:nvPr/>
        </p:nvSpPr>
        <p:spPr>
          <a:xfrm>
            <a:off x="35496" y="2924944"/>
            <a:ext cx="420308" cy="276999"/>
          </a:xfrm>
          <a:prstGeom prst="rect">
            <a:avLst/>
          </a:prstGeom>
          <a:noFill/>
        </p:spPr>
        <p:txBody>
          <a:bodyPr wrap="none" rtlCol="0">
            <a:spAutoFit/>
          </a:bodyPr>
          <a:lstStyle/>
          <a:p>
            <a:r>
              <a:rPr lang="en-US" altLang="ja-JP" sz="1200" dirty="0" smtClean="0">
                <a:solidFill>
                  <a:prstClr val="black"/>
                </a:solidFill>
                <a:latin typeface="Calibri"/>
                <a:ea typeface="ＭＳ Ｐゴシック"/>
              </a:rPr>
              <a:t>100</a:t>
            </a:r>
            <a:endParaRPr lang="ja-JP" altLang="en-US" sz="1200" dirty="0">
              <a:solidFill>
                <a:prstClr val="black"/>
              </a:solidFill>
              <a:latin typeface="Calibri"/>
              <a:ea typeface="ＭＳ Ｐゴシック"/>
            </a:endParaRPr>
          </a:p>
        </p:txBody>
      </p:sp>
      <p:sp>
        <p:nvSpPr>
          <p:cNvPr id="22" name="テキスト ボックス 21"/>
          <p:cNvSpPr txBox="1"/>
          <p:nvPr/>
        </p:nvSpPr>
        <p:spPr>
          <a:xfrm>
            <a:off x="-87543" y="2204864"/>
            <a:ext cx="627095" cy="469359"/>
          </a:xfrm>
          <a:prstGeom prst="rect">
            <a:avLst/>
          </a:prstGeom>
          <a:noFill/>
        </p:spPr>
        <p:txBody>
          <a:bodyPr wrap="none" rtlCol="0">
            <a:spAutoFit/>
          </a:bodyPr>
          <a:lstStyle/>
          <a:p>
            <a:pPr algn="ctr"/>
            <a:r>
              <a:rPr lang="en-US" altLang="ja-JP" sz="1400" dirty="0" err="1" smtClean="0">
                <a:solidFill>
                  <a:prstClr val="black"/>
                </a:solidFill>
                <a:latin typeface="Calibri"/>
                <a:ea typeface="ＭＳ Ｐゴシック"/>
              </a:rPr>
              <a:t>sBP</a:t>
            </a:r>
            <a:endParaRPr lang="en-US" altLang="ja-JP" sz="1400" dirty="0" smtClean="0">
              <a:solidFill>
                <a:prstClr val="black"/>
              </a:solidFill>
              <a:latin typeface="Calibri"/>
              <a:ea typeface="ＭＳ Ｐゴシック"/>
            </a:endParaRPr>
          </a:p>
          <a:p>
            <a:pPr algn="ctr"/>
            <a:r>
              <a:rPr lang="en-US" altLang="ja-JP" sz="1050" dirty="0" smtClean="0">
                <a:solidFill>
                  <a:prstClr val="black"/>
                </a:solidFill>
                <a:latin typeface="Calibri"/>
                <a:ea typeface="ＭＳ Ｐゴシック"/>
              </a:rPr>
              <a:t>(mmHg)</a:t>
            </a:r>
            <a:endParaRPr lang="ja-JP" altLang="en-US" sz="1050" dirty="0">
              <a:solidFill>
                <a:prstClr val="black"/>
              </a:solidFill>
              <a:latin typeface="Calibri"/>
              <a:ea typeface="ＭＳ Ｐゴシック"/>
            </a:endParaRPr>
          </a:p>
        </p:txBody>
      </p:sp>
      <p:sp>
        <p:nvSpPr>
          <p:cNvPr id="23" name="テキスト ボックス 22"/>
          <p:cNvSpPr txBox="1"/>
          <p:nvPr/>
        </p:nvSpPr>
        <p:spPr>
          <a:xfrm>
            <a:off x="395536" y="2258725"/>
            <a:ext cx="652744" cy="415498"/>
          </a:xfrm>
          <a:prstGeom prst="rect">
            <a:avLst/>
          </a:prstGeom>
          <a:noFill/>
        </p:spPr>
        <p:txBody>
          <a:bodyPr wrap="none" rtlCol="0">
            <a:spAutoFit/>
          </a:bodyPr>
          <a:lstStyle/>
          <a:p>
            <a:pPr algn="ctr"/>
            <a:r>
              <a:rPr lang="ja-JP" altLang="en-US" sz="1050" dirty="0" smtClean="0">
                <a:solidFill>
                  <a:prstClr val="black"/>
                </a:solidFill>
                <a:latin typeface="Calibri"/>
                <a:ea typeface="ＭＳ Ｐゴシック"/>
              </a:rPr>
              <a:t>尿量</a:t>
            </a:r>
            <a:endParaRPr lang="en-US" altLang="ja-JP" sz="1050" dirty="0" smtClean="0">
              <a:solidFill>
                <a:prstClr val="black"/>
              </a:solidFill>
              <a:latin typeface="Calibri"/>
              <a:ea typeface="ＭＳ Ｐゴシック"/>
            </a:endParaRPr>
          </a:p>
          <a:p>
            <a:pPr algn="ctr"/>
            <a:r>
              <a:rPr lang="en-US" altLang="ja-JP" sz="1050" dirty="0" smtClean="0">
                <a:solidFill>
                  <a:prstClr val="black"/>
                </a:solidFill>
                <a:latin typeface="Calibri"/>
                <a:ea typeface="ＭＳ Ｐゴシック"/>
              </a:rPr>
              <a:t>(m</a:t>
            </a:r>
            <a:r>
              <a:rPr lang="ja-JP" altLang="en-US" sz="1050" dirty="0" err="1" smtClean="0">
                <a:solidFill>
                  <a:prstClr val="black"/>
                </a:solidFill>
                <a:latin typeface="Calibri"/>
                <a:ea typeface="ＭＳ Ｐゴシック"/>
              </a:rPr>
              <a:t>ｌ</a:t>
            </a:r>
            <a:r>
              <a:rPr lang="en-US" altLang="ja-JP" sz="1050" dirty="0" smtClean="0">
                <a:solidFill>
                  <a:prstClr val="black"/>
                </a:solidFill>
                <a:latin typeface="Calibri"/>
                <a:ea typeface="ＭＳ Ｐゴシック"/>
              </a:rPr>
              <a:t>/day)</a:t>
            </a:r>
            <a:endParaRPr lang="ja-JP" altLang="en-US" sz="1050" dirty="0">
              <a:solidFill>
                <a:prstClr val="black"/>
              </a:solidFill>
              <a:latin typeface="Calibri"/>
              <a:ea typeface="ＭＳ Ｐゴシック"/>
            </a:endParaRPr>
          </a:p>
        </p:txBody>
      </p:sp>
      <p:sp>
        <p:nvSpPr>
          <p:cNvPr id="24" name="テキスト ボックス 23"/>
          <p:cNvSpPr txBox="1"/>
          <p:nvPr/>
        </p:nvSpPr>
        <p:spPr>
          <a:xfrm>
            <a:off x="8723336" y="2149406"/>
            <a:ext cx="457176" cy="415498"/>
          </a:xfrm>
          <a:prstGeom prst="rect">
            <a:avLst/>
          </a:prstGeom>
          <a:noFill/>
        </p:spPr>
        <p:txBody>
          <a:bodyPr wrap="none" rtlCol="0">
            <a:spAutoFit/>
          </a:bodyPr>
          <a:lstStyle/>
          <a:p>
            <a:pPr algn="ctr"/>
            <a:r>
              <a:rPr lang="ja-JP" altLang="en-US" sz="1050" dirty="0" smtClean="0">
                <a:solidFill>
                  <a:prstClr val="black"/>
                </a:solidFill>
                <a:latin typeface="Calibri"/>
                <a:ea typeface="ＭＳ Ｐゴシック"/>
              </a:rPr>
              <a:t>体重</a:t>
            </a:r>
            <a:endParaRPr lang="en-US" altLang="ja-JP" sz="1050" dirty="0" smtClean="0">
              <a:solidFill>
                <a:prstClr val="black"/>
              </a:solidFill>
              <a:latin typeface="Calibri"/>
              <a:ea typeface="ＭＳ Ｐゴシック"/>
            </a:endParaRPr>
          </a:p>
          <a:p>
            <a:pPr algn="ctr"/>
            <a:r>
              <a:rPr lang="en-US" altLang="ja-JP" sz="1050" dirty="0" smtClean="0">
                <a:solidFill>
                  <a:prstClr val="black"/>
                </a:solidFill>
                <a:latin typeface="Calibri"/>
                <a:ea typeface="ＭＳ Ｐゴシック"/>
              </a:rPr>
              <a:t>(kg)</a:t>
            </a:r>
            <a:endParaRPr lang="ja-JP" altLang="en-US" sz="1050" dirty="0">
              <a:solidFill>
                <a:prstClr val="black"/>
              </a:solidFill>
              <a:latin typeface="Calibri"/>
              <a:ea typeface="ＭＳ Ｐゴシック"/>
            </a:endParaRPr>
          </a:p>
        </p:txBody>
      </p:sp>
      <p:sp>
        <p:nvSpPr>
          <p:cNvPr id="29" name="下矢印 28"/>
          <p:cNvSpPr/>
          <p:nvPr/>
        </p:nvSpPr>
        <p:spPr>
          <a:xfrm>
            <a:off x="3491880" y="2420888"/>
            <a:ext cx="360040" cy="432048"/>
          </a:xfrm>
          <a:prstGeom prst="down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latin typeface="Calibri"/>
              <a:ea typeface="ＭＳ Ｐゴシック"/>
            </a:endParaRPr>
          </a:p>
        </p:txBody>
      </p:sp>
      <p:sp>
        <p:nvSpPr>
          <p:cNvPr id="33" name="正方形/長方形 32"/>
          <p:cNvSpPr/>
          <p:nvPr/>
        </p:nvSpPr>
        <p:spPr>
          <a:xfrm>
            <a:off x="827584" y="5531634"/>
            <a:ext cx="7895752" cy="34563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white"/>
                </a:solidFill>
                <a:latin typeface="Calibri"/>
                <a:ea typeface="ＭＳ Ｐゴシック"/>
              </a:rPr>
              <a:t>ラシックス　</a:t>
            </a:r>
            <a:r>
              <a:rPr lang="en-US" altLang="ja-JP" sz="1400" dirty="0" smtClean="0">
                <a:solidFill>
                  <a:prstClr val="white"/>
                </a:solidFill>
                <a:latin typeface="Calibri"/>
                <a:ea typeface="ＭＳ Ｐゴシック"/>
              </a:rPr>
              <a:t>60mg</a:t>
            </a:r>
            <a:endParaRPr lang="ja-JP" altLang="en-US" sz="1400" dirty="0">
              <a:solidFill>
                <a:prstClr val="white"/>
              </a:solidFill>
              <a:latin typeface="Calibri"/>
              <a:ea typeface="ＭＳ Ｐゴシック"/>
            </a:endParaRPr>
          </a:p>
        </p:txBody>
      </p:sp>
      <p:sp>
        <p:nvSpPr>
          <p:cNvPr id="34" name="正方形/長方形 33"/>
          <p:cNvSpPr/>
          <p:nvPr/>
        </p:nvSpPr>
        <p:spPr>
          <a:xfrm>
            <a:off x="2555776" y="5906075"/>
            <a:ext cx="648072" cy="2592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smtClean="0">
                <a:solidFill>
                  <a:prstClr val="white"/>
                </a:solidFill>
                <a:latin typeface="Calibri"/>
                <a:ea typeface="ＭＳ Ｐゴシック"/>
              </a:rPr>
              <a:t>25mg</a:t>
            </a:r>
            <a:endParaRPr lang="ja-JP" altLang="en-US" sz="1400" dirty="0">
              <a:solidFill>
                <a:prstClr val="white"/>
              </a:solidFill>
              <a:latin typeface="Calibri"/>
              <a:ea typeface="ＭＳ Ｐゴシック"/>
            </a:endParaRPr>
          </a:p>
        </p:txBody>
      </p:sp>
      <p:sp>
        <p:nvSpPr>
          <p:cNvPr id="35" name="正方形/長方形 34"/>
          <p:cNvSpPr/>
          <p:nvPr/>
        </p:nvSpPr>
        <p:spPr>
          <a:xfrm>
            <a:off x="3203848" y="5992485"/>
            <a:ext cx="5544616" cy="1728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prstClr val="white"/>
                </a:solidFill>
                <a:latin typeface="Calibri"/>
                <a:ea typeface="ＭＳ Ｐゴシック"/>
              </a:rPr>
              <a:t>6.25mg</a:t>
            </a:r>
            <a:endParaRPr lang="ja-JP" altLang="en-US" sz="1400" dirty="0">
              <a:solidFill>
                <a:prstClr val="white"/>
              </a:solidFill>
              <a:latin typeface="Calibri"/>
              <a:ea typeface="ＭＳ Ｐゴシック"/>
            </a:endParaRPr>
          </a:p>
        </p:txBody>
      </p:sp>
      <p:sp>
        <p:nvSpPr>
          <p:cNvPr id="36" name="正方形/長方形 35"/>
          <p:cNvSpPr/>
          <p:nvPr/>
        </p:nvSpPr>
        <p:spPr>
          <a:xfrm>
            <a:off x="2555776" y="6226968"/>
            <a:ext cx="6192688" cy="2263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prstClr val="white"/>
                </a:solidFill>
                <a:latin typeface="Calibri"/>
                <a:ea typeface="ＭＳ Ｐゴシック"/>
              </a:rPr>
              <a:t>1mg</a:t>
            </a:r>
            <a:endParaRPr lang="ja-JP" altLang="en-US" sz="1400" dirty="0">
              <a:solidFill>
                <a:prstClr val="white"/>
              </a:solidFill>
              <a:latin typeface="Calibri"/>
              <a:ea typeface="ＭＳ Ｐゴシック"/>
            </a:endParaRPr>
          </a:p>
        </p:txBody>
      </p:sp>
      <p:sp>
        <p:nvSpPr>
          <p:cNvPr id="37" name="正方形/長方形 36"/>
          <p:cNvSpPr/>
          <p:nvPr/>
        </p:nvSpPr>
        <p:spPr>
          <a:xfrm>
            <a:off x="8100392" y="5906075"/>
            <a:ext cx="648072" cy="2592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smtClean="0">
                <a:solidFill>
                  <a:prstClr val="white"/>
                </a:solidFill>
                <a:latin typeface="Calibri"/>
                <a:ea typeface="ＭＳ Ｐゴシック"/>
              </a:rPr>
              <a:t>12.5mg</a:t>
            </a:r>
            <a:endParaRPr lang="ja-JP" altLang="en-US" sz="1400" dirty="0">
              <a:solidFill>
                <a:prstClr val="white"/>
              </a:solidFill>
              <a:latin typeface="Calibri"/>
              <a:ea typeface="ＭＳ Ｐゴシック"/>
            </a:endParaRPr>
          </a:p>
        </p:txBody>
      </p:sp>
      <p:sp>
        <p:nvSpPr>
          <p:cNvPr id="3" name="タイトル 2"/>
          <p:cNvSpPr>
            <a:spLocks noGrp="1"/>
          </p:cNvSpPr>
          <p:nvPr>
            <p:ph type="title"/>
          </p:nvPr>
        </p:nvSpPr>
        <p:spPr/>
        <p:txBody>
          <a:bodyPr/>
          <a:lstStyle/>
          <a:p>
            <a:r>
              <a:rPr kumimoji="1" lang="ja-JP" altLang="en-US" dirty="0" smtClean="0">
                <a:latin typeface="メイリオ"/>
                <a:ea typeface="メイリオ"/>
                <a:cs typeface="メイリオ"/>
              </a:rPr>
              <a:t>経過まとめ</a:t>
            </a:r>
            <a:endParaRPr kumimoji="1" lang="ja-JP" altLang="en-US" dirty="0">
              <a:latin typeface="メイリオ"/>
              <a:ea typeface="メイリオ"/>
              <a:cs typeface="メイリオ"/>
            </a:endParaRPr>
          </a:p>
        </p:txBody>
      </p:sp>
      <p:sp>
        <p:nvSpPr>
          <p:cNvPr id="5" name="テキスト ボックス 4"/>
          <p:cNvSpPr txBox="1"/>
          <p:nvPr/>
        </p:nvSpPr>
        <p:spPr>
          <a:xfrm>
            <a:off x="2555776" y="2420888"/>
            <a:ext cx="968685" cy="369332"/>
          </a:xfrm>
          <a:prstGeom prst="rect">
            <a:avLst/>
          </a:prstGeom>
          <a:noFill/>
        </p:spPr>
        <p:txBody>
          <a:bodyPr wrap="none" rtlCol="0">
            <a:spAutoFit/>
          </a:bodyPr>
          <a:lstStyle/>
          <a:p>
            <a:r>
              <a:rPr kumimoji="1" lang="en-US" altLang="ja-JP" b="1" dirty="0" smtClean="0"/>
              <a:t>PSL</a:t>
            </a:r>
            <a:r>
              <a:rPr kumimoji="1" lang="ja-JP" altLang="en-US" b="1" dirty="0" smtClean="0"/>
              <a:t>開始</a:t>
            </a:r>
            <a:endParaRPr kumimoji="1" lang="ja-JP" altLang="en-US" b="1" dirty="0"/>
          </a:p>
        </p:txBody>
      </p:sp>
      <p:graphicFrame>
        <p:nvGraphicFramePr>
          <p:cNvPr id="12" name="表 11"/>
          <p:cNvGraphicFramePr>
            <a:graphicFrameLocks noGrp="1"/>
          </p:cNvGraphicFramePr>
          <p:nvPr>
            <p:extLst>
              <p:ext uri="{D42A27DB-BD31-4B8C-83A1-F6EECF244321}">
                <p14:modId xmlns:p14="http://schemas.microsoft.com/office/powerpoint/2010/main" val="1119876644"/>
              </p:ext>
            </p:extLst>
          </p:nvPr>
        </p:nvGraphicFramePr>
        <p:xfrm>
          <a:off x="107501" y="1340768"/>
          <a:ext cx="8712970" cy="936105"/>
        </p:xfrm>
        <a:graphic>
          <a:graphicData uri="http://schemas.openxmlformats.org/drawingml/2006/table">
            <a:tbl>
              <a:tblPr firstRow="1" bandRow="1">
                <a:tableStyleId>{2D5ABB26-0587-4C30-8999-92F81FD0307C}</a:tableStyleId>
              </a:tblPr>
              <a:tblGrid>
                <a:gridCol w="1584179"/>
                <a:gridCol w="705234"/>
                <a:gridCol w="917651"/>
                <a:gridCol w="917651"/>
                <a:gridCol w="917651"/>
                <a:gridCol w="917651"/>
                <a:gridCol w="917651"/>
                <a:gridCol w="917651"/>
                <a:gridCol w="917651"/>
              </a:tblGrid>
              <a:tr h="312035">
                <a:tc>
                  <a:txBody>
                    <a:bodyPr/>
                    <a:lstStyle/>
                    <a:p>
                      <a:pPr algn="ctr"/>
                      <a:r>
                        <a:rPr kumimoji="1" lang="en-US" altLang="ja-JP" sz="1200" dirty="0" smtClean="0"/>
                        <a:t>Eosin(/</a:t>
                      </a:r>
                      <a:r>
                        <a:rPr kumimoji="1" lang="en-US" altLang="ja-JP" sz="1200" dirty="0" err="1" smtClean="0"/>
                        <a:t>uL</a:t>
                      </a:r>
                      <a:r>
                        <a:rPr kumimoji="1" lang="en-US" altLang="ja-JP" sz="1200" dirty="0" smtClean="0"/>
                        <a:t>)</a:t>
                      </a:r>
                      <a:endParaRPr kumimoji="1" lang="ja-JP" altLang="en-US" sz="1200" dirty="0"/>
                    </a:p>
                  </a:txBody>
                  <a:tcPr/>
                </a:tc>
                <a:tc>
                  <a:txBody>
                    <a:bodyPr/>
                    <a:lstStyle/>
                    <a:p>
                      <a:pPr algn="ctr"/>
                      <a:r>
                        <a:rPr kumimoji="1" lang="en-US" altLang="ja-JP" sz="1200" dirty="0" smtClean="0"/>
                        <a:t>940</a:t>
                      </a:r>
                      <a:endParaRPr kumimoji="1" lang="ja-JP" altLang="en-US" sz="1200" dirty="0"/>
                    </a:p>
                  </a:txBody>
                  <a:tcPr/>
                </a:tc>
                <a:tc>
                  <a:txBody>
                    <a:bodyPr/>
                    <a:lstStyle/>
                    <a:p>
                      <a:pPr algn="ctr"/>
                      <a:r>
                        <a:rPr kumimoji="1" lang="en-US" altLang="ja-JP" sz="1200" dirty="0" smtClean="0"/>
                        <a:t>970</a:t>
                      </a:r>
                      <a:endParaRPr kumimoji="1" lang="ja-JP" altLang="en-US" sz="1200" dirty="0"/>
                    </a:p>
                  </a:txBody>
                  <a:tcPr/>
                </a:tc>
                <a:tc>
                  <a:txBody>
                    <a:bodyPr/>
                    <a:lstStyle/>
                    <a:p>
                      <a:pPr algn="ctr"/>
                      <a:r>
                        <a:rPr kumimoji="1" lang="en-US" altLang="ja-JP" sz="1200" dirty="0" smtClean="0"/>
                        <a:t>1020</a:t>
                      </a:r>
                      <a:endParaRPr kumimoji="1" lang="ja-JP" altLang="en-US" sz="1200" dirty="0"/>
                    </a:p>
                  </a:txBody>
                  <a:tcPr/>
                </a:tc>
                <a:tc>
                  <a:txBody>
                    <a:bodyPr/>
                    <a:lstStyle/>
                    <a:p>
                      <a:pPr algn="ctr"/>
                      <a:r>
                        <a:rPr kumimoji="1" lang="en-US" altLang="ja-JP" sz="1200" dirty="0" smtClean="0"/>
                        <a:t>980</a:t>
                      </a:r>
                      <a:endParaRPr kumimoji="1" lang="ja-JP" altLang="en-US" sz="1200" dirty="0"/>
                    </a:p>
                  </a:txBody>
                  <a:tcPr/>
                </a:tc>
                <a:tc>
                  <a:txBody>
                    <a:bodyPr/>
                    <a:lstStyle/>
                    <a:p>
                      <a:pPr algn="ctr"/>
                      <a:r>
                        <a:rPr kumimoji="1" lang="en-US" altLang="ja-JP" sz="1200" dirty="0" smtClean="0"/>
                        <a:t>930</a:t>
                      </a:r>
                      <a:endParaRPr kumimoji="1" lang="ja-JP" altLang="en-US" sz="1200" dirty="0"/>
                    </a:p>
                  </a:txBody>
                  <a:tcPr/>
                </a:tc>
                <a:tc>
                  <a:txBody>
                    <a:bodyPr/>
                    <a:lstStyle/>
                    <a:p>
                      <a:pPr algn="ctr"/>
                      <a:r>
                        <a:rPr kumimoji="1" lang="en-US" altLang="ja-JP" sz="1200" dirty="0" smtClean="0"/>
                        <a:t>720</a:t>
                      </a:r>
                      <a:endParaRPr kumimoji="1" lang="ja-JP" altLang="en-US" sz="1200" dirty="0"/>
                    </a:p>
                  </a:txBody>
                  <a:tcPr/>
                </a:tc>
                <a:tc>
                  <a:txBody>
                    <a:bodyPr/>
                    <a:lstStyle/>
                    <a:p>
                      <a:pPr algn="ctr"/>
                      <a:r>
                        <a:rPr kumimoji="1" lang="en-US" altLang="ja-JP" sz="1200" dirty="0" smtClean="0"/>
                        <a:t>630</a:t>
                      </a:r>
                      <a:endParaRPr kumimoji="1" lang="ja-JP" altLang="en-US" sz="1200" dirty="0"/>
                    </a:p>
                  </a:txBody>
                  <a:tcPr/>
                </a:tc>
                <a:tc>
                  <a:txBody>
                    <a:bodyPr/>
                    <a:lstStyle/>
                    <a:p>
                      <a:pPr algn="ctr"/>
                      <a:r>
                        <a:rPr kumimoji="1" lang="en-US" altLang="ja-JP" sz="1200" dirty="0" smtClean="0"/>
                        <a:t>570</a:t>
                      </a:r>
                      <a:endParaRPr kumimoji="1" lang="ja-JP" altLang="en-US" sz="1200" dirty="0"/>
                    </a:p>
                  </a:txBody>
                  <a:tcPr/>
                </a:tc>
              </a:tr>
              <a:tr h="312035">
                <a:tc>
                  <a:txBody>
                    <a:bodyPr/>
                    <a:lstStyle/>
                    <a:p>
                      <a:pPr algn="ctr"/>
                      <a:r>
                        <a:rPr kumimoji="1" lang="en-US" altLang="ja-JP" sz="1200" dirty="0" smtClean="0"/>
                        <a:t>Cortisol(</a:t>
                      </a:r>
                      <a:r>
                        <a:rPr kumimoji="1" lang="en-US" altLang="ja-JP" sz="1200" dirty="0" err="1" smtClean="0"/>
                        <a:t>ul</a:t>
                      </a:r>
                      <a:r>
                        <a:rPr kumimoji="1" lang="en-US" altLang="ja-JP" sz="1200" dirty="0" smtClean="0"/>
                        <a:t>/</a:t>
                      </a:r>
                      <a:r>
                        <a:rPr kumimoji="1" lang="en-US" altLang="ja-JP" sz="1200" dirty="0" err="1" smtClean="0"/>
                        <a:t>dL</a:t>
                      </a:r>
                      <a:r>
                        <a:rPr kumimoji="1" lang="en-US" altLang="ja-JP" sz="1200" dirty="0" smtClean="0"/>
                        <a:t>)</a:t>
                      </a:r>
                    </a:p>
                  </a:txBody>
                  <a:tcPr/>
                </a:tc>
                <a:tc>
                  <a:txBody>
                    <a:bodyPr/>
                    <a:lstStyle/>
                    <a:p>
                      <a:pPr algn="ctr"/>
                      <a:endParaRPr kumimoji="1" lang="ja-JP" altLang="en-US" sz="1200"/>
                    </a:p>
                  </a:txBody>
                  <a:tcPr/>
                </a:tc>
                <a:tc>
                  <a:txBody>
                    <a:bodyPr/>
                    <a:lstStyle/>
                    <a:p>
                      <a:pPr algn="ctr"/>
                      <a:r>
                        <a:rPr kumimoji="1" lang="en-US" altLang="ja-JP" sz="1200" dirty="0" smtClean="0"/>
                        <a:t>12.9</a:t>
                      </a:r>
                      <a:endParaRPr kumimoji="1" lang="ja-JP" altLang="en-US" sz="1200" dirty="0"/>
                    </a:p>
                  </a:txBody>
                  <a:tcPr/>
                </a:tc>
                <a:tc>
                  <a:txBody>
                    <a:bodyPr/>
                    <a:lstStyle/>
                    <a:p>
                      <a:pPr algn="ctr"/>
                      <a:r>
                        <a:rPr kumimoji="1" lang="en-US" altLang="ja-JP" sz="1200" dirty="0" smtClean="0"/>
                        <a:t>9.1</a:t>
                      </a:r>
                      <a:endParaRPr kumimoji="1" lang="ja-JP" altLang="en-US" sz="1200" dirty="0"/>
                    </a:p>
                  </a:txBody>
                  <a:tcPr/>
                </a:tc>
                <a:tc>
                  <a:txBody>
                    <a:bodyPr/>
                    <a:lstStyle/>
                    <a:p>
                      <a:pPr algn="ctr"/>
                      <a:r>
                        <a:rPr kumimoji="1" lang="en-US" altLang="ja-JP" sz="1200" dirty="0" smtClean="0"/>
                        <a:t>12.1</a:t>
                      </a:r>
                      <a:endParaRPr kumimoji="1" lang="ja-JP" altLang="en-US" sz="1200" dirty="0"/>
                    </a:p>
                  </a:txBody>
                  <a:tcPr/>
                </a:tc>
                <a:tc>
                  <a:txBody>
                    <a:bodyPr/>
                    <a:lstStyle/>
                    <a:p>
                      <a:pPr algn="ctr"/>
                      <a:r>
                        <a:rPr kumimoji="1" lang="en-US" altLang="ja-JP" sz="1200" dirty="0" smtClean="0"/>
                        <a:t>12.8</a:t>
                      </a:r>
                      <a:endParaRPr kumimoji="1" lang="ja-JP" altLang="en-US" sz="1200" dirty="0"/>
                    </a:p>
                  </a:txBody>
                  <a:tcPr/>
                </a:tc>
                <a:tc>
                  <a:txBody>
                    <a:bodyPr/>
                    <a:lstStyle/>
                    <a:p>
                      <a:pPr algn="ctr"/>
                      <a:r>
                        <a:rPr kumimoji="1" lang="en-US" altLang="ja-JP" sz="1200" dirty="0" smtClean="0"/>
                        <a:t>13.7</a:t>
                      </a:r>
                      <a:endParaRPr kumimoji="1" lang="ja-JP" altLang="en-US" sz="1200" dirty="0"/>
                    </a:p>
                  </a:txBody>
                  <a:tcPr/>
                </a:tc>
                <a:tc>
                  <a:txBody>
                    <a:bodyPr/>
                    <a:lstStyle/>
                    <a:p>
                      <a:pPr algn="ctr"/>
                      <a:r>
                        <a:rPr kumimoji="1" lang="en-US" altLang="ja-JP" sz="1200" dirty="0" smtClean="0"/>
                        <a:t>12.5</a:t>
                      </a:r>
                      <a:endParaRPr kumimoji="1" lang="ja-JP" altLang="en-US" sz="1200" dirty="0"/>
                    </a:p>
                  </a:txBody>
                  <a:tcPr/>
                </a:tc>
                <a:tc>
                  <a:txBody>
                    <a:bodyPr/>
                    <a:lstStyle/>
                    <a:p>
                      <a:pPr algn="ctr"/>
                      <a:r>
                        <a:rPr kumimoji="1" lang="en-US" altLang="ja-JP" sz="1200" dirty="0" smtClean="0"/>
                        <a:t>12.9</a:t>
                      </a:r>
                      <a:endParaRPr kumimoji="1" lang="ja-JP" altLang="en-US" sz="1200" dirty="0"/>
                    </a:p>
                  </a:txBody>
                  <a:tcPr/>
                </a:tc>
              </a:tr>
              <a:tr h="312035">
                <a:tc>
                  <a:txBody>
                    <a:bodyPr/>
                    <a:lstStyle/>
                    <a:p>
                      <a:pPr algn="ctr"/>
                      <a:r>
                        <a:rPr kumimoji="1" lang="en-US" altLang="ja-JP" sz="1200" dirty="0" smtClean="0"/>
                        <a:t>ACTH</a:t>
                      </a:r>
                      <a:endParaRPr kumimoji="1" lang="ja-JP" altLang="en-US" sz="1200" dirty="0"/>
                    </a:p>
                  </a:txBody>
                  <a:tcPr/>
                </a:tc>
                <a:tc>
                  <a:txBody>
                    <a:bodyPr/>
                    <a:lstStyle/>
                    <a:p>
                      <a:pPr algn="ctr"/>
                      <a:endParaRPr kumimoji="1" lang="ja-JP" altLang="en-US" sz="1200" dirty="0"/>
                    </a:p>
                  </a:txBody>
                  <a:tcPr/>
                </a:tc>
                <a:tc>
                  <a:txBody>
                    <a:bodyPr/>
                    <a:lstStyle/>
                    <a:p>
                      <a:pPr algn="ctr"/>
                      <a:endParaRPr kumimoji="1" lang="ja-JP" altLang="en-US" sz="1200" dirty="0"/>
                    </a:p>
                  </a:txBody>
                  <a:tcPr/>
                </a:tc>
                <a:tc>
                  <a:txBody>
                    <a:bodyPr/>
                    <a:lstStyle/>
                    <a:p>
                      <a:pPr algn="ctr"/>
                      <a:r>
                        <a:rPr kumimoji="1" lang="en-US" altLang="ja-JP" sz="1200" dirty="0" smtClean="0"/>
                        <a:t>65.3</a:t>
                      </a:r>
                      <a:endParaRPr kumimoji="1" lang="ja-JP" altLang="en-US" sz="1200" dirty="0"/>
                    </a:p>
                  </a:txBody>
                  <a:tcPr/>
                </a:tc>
                <a:tc>
                  <a:txBody>
                    <a:bodyPr/>
                    <a:lstStyle/>
                    <a:p>
                      <a:pPr algn="ctr"/>
                      <a:r>
                        <a:rPr kumimoji="1" lang="en-US" altLang="ja-JP" sz="1200" dirty="0" smtClean="0"/>
                        <a:t>113.6</a:t>
                      </a:r>
                      <a:endParaRPr kumimoji="1" lang="ja-JP" altLang="en-US" sz="1200" dirty="0"/>
                    </a:p>
                  </a:txBody>
                  <a:tcPr/>
                </a:tc>
                <a:tc>
                  <a:txBody>
                    <a:bodyPr/>
                    <a:lstStyle/>
                    <a:p>
                      <a:pPr algn="ctr"/>
                      <a:r>
                        <a:rPr kumimoji="1" lang="en-US" altLang="ja-JP" sz="1200" dirty="0" smtClean="0"/>
                        <a:t>107</a:t>
                      </a:r>
                      <a:endParaRPr kumimoji="1" lang="ja-JP" altLang="en-US" sz="1200" dirty="0"/>
                    </a:p>
                  </a:txBody>
                  <a:tcPr/>
                </a:tc>
                <a:tc>
                  <a:txBody>
                    <a:bodyPr/>
                    <a:lstStyle/>
                    <a:p>
                      <a:pPr algn="ctr"/>
                      <a:r>
                        <a:rPr kumimoji="1" lang="en-US" altLang="ja-JP" sz="1200" dirty="0" smtClean="0"/>
                        <a:t>82.9</a:t>
                      </a:r>
                      <a:endParaRPr kumimoji="1" lang="ja-JP" altLang="en-US" sz="1200" dirty="0"/>
                    </a:p>
                  </a:txBody>
                  <a:tcPr/>
                </a:tc>
                <a:tc>
                  <a:txBody>
                    <a:bodyPr/>
                    <a:lstStyle/>
                    <a:p>
                      <a:pPr algn="ctr"/>
                      <a:r>
                        <a:rPr kumimoji="1" lang="en-US" altLang="ja-JP" sz="1200" dirty="0" smtClean="0"/>
                        <a:t>98.3</a:t>
                      </a:r>
                      <a:endParaRPr kumimoji="1" lang="ja-JP" altLang="en-US" sz="1200" dirty="0"/>
                    </a:p>
                  </a:txBody>
                  <a:tcPr/>
                </a:tc>
                <a:tc>
                  <a:txBody>
                    <a:bodyPr/>
                    <a:lstStyle/>
                    <a:p>
                      <a:pPr algn="ctr"/>
                      <a:r>
                        <a:rPr kumimoji="1" lang="en-US" altLang="ja-JP" sz="1200" dirty="0" smtClean="0"/>
                        <a:t>71.9</a:t>
                      </a:r>
                      <a:endParaRPr kumimoji="1" lang="ja-JP" altLang="en-US" sz="1200" dirty="0"/>
                    </a:p>
                  </a:txBody>
                  <a:tcPr/>
                </a:tc>
              </a:tr>
            </a:tbl>
          </a:graphicData>
        </a:graphic>
      </p:graphicFrame>
    </p:spTree>
    <p:extLst>
      <p:ext uri="{BB962C8B-B14F-4D97-AF65-F5344CB8AC3E}">
        <p14:creationId xmlns:p14="http://schemas.microsoft.com/office/powerpoint/2010/main" val="304725746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iterate type="lt">
                                    <p:tmPct val="0"/>
                                  </p:iterate>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smtClean="0"/>
              <a:t>設問まとめ</a:t>
            </a:r>
            <a:endParaRPr kumimoji="1" lang="ja-JP" altLang="en-US" dirty="0"/>
          </a:p>
        </p:txBody>
      </p:sp>
      <p:sp>
        <p:nvSpPr>
          <p:cNvPr id="5" name="テキスト ボックス 4"/>
          <p:cNvSpPr txBox="1"/>
          <p:nvPr/>
        </p:nvSpPr>
        <p:spPr>
          <a:xfrm>
            <a:off x="251520" y="1628800"/>
            <a:ext cx="8784976" cy="2308324"/>
          </a:xfrm>
          <a:prstGeom prst="rect">
            <a:avLst/>
          </a:prstGeom>
          <a:noFill/>
        </p:spPr>
        <p:txBody>
          <a:bodyPr wrap="square" rtlCol="0">
            <a:spAutoFit/>
          </a:bodyPr>
          <a:lstStyle/>
          <a:p>
            <a:r>
              <a:rPr kumimoji="1" lang="ja-JP" altLang="en-US" sz="2400" dirty="0" smtClean="0"/>
              <a:t>設問</a:t>
            </a:r>
            <a:r>
              <a:rPr kumimoji="1" lang="en-US" altLang="ja-JP" sz="2400" dirty="0" smtClean="0"/>
              <a:t>①</a:t>
            </a:r>
            <a:r>
              <a:rPr kumimoji="1" lang="ja-JP" altLang="en-US" sz="2400" dirty="0" smtClean="0"/>
              <a:t>・</a:t>
            </a:r>
            <a:r>
              <a:rPr kumimoji="1" lang="en-US" altLang="ja-JP" sz="2400" dirty="0" smtClean="0"/>
              <a:t>②</a:t>
            </a:r>
            <a:endParaRPr lang="en-US" altLang="ja-JP" sz="2400" dirty="0" smtClean="0"/>
          </a:p>
          <a:p>
            <a:r>
              <a:rPr lang="ja-JP" altLang="ja-JP" sz="2400" dirty="0"/>
              <a:t>　</a:t>
            </a:r>
            <a:r>
              <a:rPr lang="ja-JP" altLang="en-US" sz="2400" dirty="0" smtClean="0"/>
              <a:t>カテコラミン</a:t>
            </a:r>
            <a:r>
              <a:rPr lang="ja-JP" altLang="en-US" sz="2400" dirty="0"/>
              <a:t>離脱のために</a:t>
            </a:r>
            <a:r>
              <a:rPr lang="ja-JP" altLang="en-US" sz="2400" dirty="0" smtClean="0"/>
              <a:t>！慢性</a:t>
            </a:r>
            <a:r>
              <a:rPr lang="ja-JP" altLang="en-US" sz="2400" dirty="0"/>
              <a:t>心不全の増悪因子は？</a:t>
            </a:r>
            <a:r>
              <a:rPr lang="ja-JP" altLang="en-US" sz="2400" dirty="0" smtClean="0"/>
              <a:t>？</a:t>
            </a:r>
            <a:endParaRPr kumimoji="1" lang="en-US" altLang="ja-JP" sz="2400" dirty="0" smtClean="0"/>
          </a:p>
          <a:p>
            <a:r>
              <a:rPr lang="ja-JP" altLang="ja-JP" sz="2400" dirty="0"/>
              <a:t>　</a:t>
            </a:r>
            <a:r>
              <a:rPr lang="ja-JP" altLang="en-US" sz="2400" dirty="0" smtClean="0"/>
              <a:t>　</a:t>
            </a:r>
            <a:r>
              <a:rPr lang="en-US" altLang="ja-JP" sz="2400" dirty="0" smtClean="0"/>
              <a:t>→</a:t>
            </a:r>
            <a:r>
              <a:rPr lang="ja-JP" altLang="en-US" sz="2400" dirty="0" smtClean="0"/>
              <a:t>相対的副腎皮質機能低下症</a:t>
            </a:r>
            <a:endParaRPr kumimoji="1" lang="en-US" altLang="ja-JP" sz="2400" dirty="0"/>
          </a:p>
          <a:p>
            <a:r>
              <a:rPr lang="ja-JP" altLang="en-US" sz="2400" dirty="0" smtClean="0"/>
              <a:t>設問</a:t>
            </a:r>
            <a:r>
              <a:rPr lang="en-US" altLang="ja-JP" sz="2400" dirty="0" smtClean="0"/>
              <a:t>③</a:t>
            </a:r>
            <a:endParaRPr lang="en-US" altLang="ja-JP" sz="2400" dirty="0"/>
          </a:p>
          <a:p>
            <a:r>
              <a:rPr lang="ja-JP" altLang="ja-JP" sz="2400" dirty="0"/>
              <a:t>　</a:t>
            </a:r>
            <a:r>
              <a:rPr lang="ja-JP" altLang="en-US" sz="2400" dirty="0" smtClean="0"/>
              <a:t>何</a:t>
            </a:r>
            <a:r>
              <a:rPr lang="ja-JP" altLang="en-US" sz="2400" dirty="0"/>
              <a:t>の薬剤を導入したのでしょうか</a:t>
            </a:r>
            <a:r>
              <a:rPr lang="ja-JP" altLang="en-US" sz="2400" dirty="0" smtClean="0"/>
              <a:t>？</a:t>
            </a:r>
            <a:endParaRPr lang="en-US" altLang="ja-JP" sz="2400" dirty="0" smtClean="0"/>
          </a:p>
          <a:p>
            <a:r>
              <a:rPr kumimoji="1" lang="ja-JP" altLang="ja-JP" sz="2400" dirty="0"/>
              <a:t>　</a:t>
            </a:r>
            <a:r>
              <a:rPr kumimoji="1" lang="ja-JP" altLang="en-US" sz="2400" dirty="0" smtClean="0"/>
              <a:t>　</a:t>
            </a:r>
            <a:r>
              <a:rPr kumimoji="1" lang="en-US" altLang="ja-JP" sz="2400" dirty="0" smtClean="0"/>
              <a:t>→Rapid</a:t>
            </a:r>
            <a:r>
              <a:rPr kumimoji="1" lang="ja-JP" altLang="en-US" sz="2400" dirty="0" smtClean="0"/>
              <a:t>　</a:t>
            </a:r>
            <a:r>
              <a:rPr kumimoji="1" lang="en-US" altLang="ja-JP" sz="2400" dirty="0" smtClean="0"/>
              <a:t>ACTH</a:t>
            </a:r>
            <a:r>
              <a:rPr kumimoji="1" lang="ja-JP" altLang="en-US" sz="2400" dirty="0" smtClean="0"/>
              <a:t>負荷試験の結果</a:t>
            </a:r>
            <a:r>
              <a:rPr kumimoji="1" lang="en-US" altLang="ja-JP" sz="2400" dirty="0" smtClean="0"/>
              <a:t>…</a:t>
            </a:r>
            <a:r>
              <a:rPr kumimoji="1" lang="ja-JP" altLang="en-US" sz="2400" dirty="0" smtClean="0"/>
              <a:t>ステロイド投与。</a:t>
            </a:r>
            <a:endParaRPr kumimoji="1" lang="ja-JP" altLang="en-US" sz="2400" dirty="0"/>
          </a:p>
        </p:txBody>
      </p:sp>
      <p:graphicFrame>
        <p:nvGraphicFramePr>
          <p:cNvPr id="7" name="表 6"/>
          <p:cNvGraphicFramePr>
            <a:graphicFrameLocks noGrp="1"/>
          </p:cNvGraphicFramePr>
          <p:nvPr>
            <p:extLst>
              <p:ext uri="{D42A27DB-BD31-4B8C-83A1-F6EECF244321}">
                <p14:modId xmlns:p14="http://schemas.microsoft.com/office/powerpoint/2010/main" val="2145948035"/>
              </p:ext>
            </p:extLst>
          </p:nvPr>
        </p:nvGraphicFramePr>
        <p:xfrm>
          <a:off x="323528" y="4581128"/>
          <a:ext cx="5184576" cy="1320200"/>
        </p:xfrm>
        <a:graphic>
          <a:graphicData uri="http://schemas.openxmlformats.org/drawingml/2006/table">
            <a:tbl>
              <a:tblPr firstRow="1" bandRow="1">
                <a:tableStyleId>{ED083AE6-46FA-4A59-8FB0-9F97EB10719F}</a:tableStyleId>
              </a:tblPr>
              <a:tblGrid>
                <a:gridCol w="2952328"/>
                <a:gridCol w="2232248"/>
              </a:tblGrid>
              <a:tr h="446152">
                <a:tc>
                  <a:txBody>
                    <a:bodyPr/>
                    <a:lstStyle/>
                    <a:p>
                      <a:r>
                        <a:rPr kumimoji="1" lang="ja-JP" altLang="en-US" sz="1400" dirty="0" smtClean="0"/>
                        <a:t>一般名（名称）</a:t>
                      </a:r>
                      <a:endParaRPr kumimoji="1" lang="ja-JP" altLang="en-US" sz="1400" dirty="0"/>
                    </a:p>
                  </a:txBody>
                  <a:tcPr/>
                </a:tc>
                <a:tc>
                  <a:txBody>
                    <a:bodyPr/>
                    <a:lstStyle/>
                    <a:p>
                      <a:r>
                        <a:rPr kumimoji="1" lang="ja-JP" altLang="en-US" sz="1400" dirty="0" smtClean="0"/>
                        <a:t>糖質：鉱質コルチコイド</a:t>
                      </a:r>
                      <a:endParaRPr kumimoji="1" lang="ja-JP" altLang="en-US" sz="1400" dirty="0"/>
                    </a:p>
                  </a:txBody>
                  <a:tcPr/>
                </a:tc>
              </a:tr>
              <a:tr h="437024">
                <a:tc>
                  <a:txBody>
                    <a:bodyPr/>
                    <a:lstStyle/>
                    <a:p>
                      <a:r>
                        <a:rPr kumimoji="1" lang="ja-JP" altLang="en-US" sz="1400" dirty="0" smtClean="0"/>
                        <a:t>ヒドロコルチゾン（コートリル）</a:t>
                      </a:r>
                      <a:endParaRPr kumimoji="1" lang="ja-JP" altLang="en-US" sz="1400" dirty="0"/>
                    </a:p>
                  </a:txBody>
                  <a:tcPr/>
                </a:tc>
                <a:tc>
                  <a:txBody>
                    <a:bodyPr/>
                    <a:lstStyle/>
                    <a:p>
                      <a:r>
                        <a:rPr kumimoji="1" lang="en-US" altLang="ja-JP" sz="1400" dirty="0" smtClean="0"/>
                        <a:t>1.0:1.0</a:t>
                      </a:r>
                      <a:endParaRPr kumimoji="1" lang="ja-JP" altLang="en-US" sz="1400" dirty="0"/>
                    </a:p>
                  </a:txBody>
                  <a:tcPr/>
                </a:tc>
              </a:tr>
              <a:tr h="437024">
                <a:tc>
                  <a:txBody>
                    <a:bodyPr/>
                    <a:lstStyle/>
                    <a:p>
                      <a:r>
                        <a:rPr kumimoji="1" lang="ja-JP" altLang="en-US" sz="1400" dirty="0" smtClean="0"/>
                        <a:t>プレドニゾロン（プレドニン）</a:t>
                      </a:r>
                      <a:endParaRPr kumimoji="1" lang="ja-JP" altLang="en-US" sz="1400" dirty="0"/>
                    </a:p>
                  </a:txBody>
                  <a:tcPr/>
                </a:tc>
                <a:tc>
                  <a:txBody>
                    <a:bodyPr/>
                    <a:lstStyle/>
                    <a:p>
                      <a:r>
                        <a:rPr kumimoji="1" lang="en-US" altLang="ja-JP" sz="1400" dirty="0" smtClean="0"/>
                        <a:t>3.5−4.0</a:t>
                      </a:r>
                      <a:r>
                        <a:rPr kumimoji="1" lang="ja-JP" altLang="en-US" sz="1400" dirty="0" smtClean="0"/>
                        <a:t>：</a:t>
                      </a:r>
                      <a:r>
                        <a:rPr kumimoji="1" lang="en-US" altLang="ja-JP" sz="1400" dirty="0" smtClean="0"/>
                        <a:t>0.8</a:t>
                      </a:r>
                      <a:endParaRPr kumimoji="1" lang="ja-JP" altLang="en-US" sz="1400" dirty="0"/>
                    </a:p>
                  </a:txBody>
                  <a:tcPr/>
                </a:tc>
              </a:tr>
            </a:tbl>
          </a:graphicData>
        </a:graphic>
      </p:graphicFrame>
      <p:sp>
        <p:nvSpPr>
          <p:cNvPr id="8" name="角丸四角形吹き出し 7"/>
          <p:cNvSpPr/>
          <p:nvPr/>
        </p:nvSpPr>
        <p:spPr>
          <a:xfrm>
            <a:off x="5724128" y="4221088"/>
            <a:ext cx="2952328" cy="2304256"/>
          </a:xfrm>
          <a:prstGeom prst="wedgeRoundRectCallout">
            <a:avLst>
              <a:gd name="adj1" fmla="val -64195"/>
              <a:gd name="adj2" fmla="val 117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t>通常の副腎皮質不全にはヒドロコルチゾンを選択するが</a:t>
            </a:r>
            <a:r>
              <a:rPr kumimoji="1" lang="en-US" altLang="ja-JP" sz="1600" dirty="0" smtClean="0"/>
              <a:t>…PSL</a:t>
            </a:r>
            <a:r>
              <a:rPr kumimoji="1" lang="ja-JP" altLang="en-US" sz="1600" dirty="0" smtClean="0"/>
              <a:t>を選択。</a:t>
            </a:r>
            <a:endParaRPr kumimoji="1" lang="en-US" altLang="ja-JP" sz="1600" dirty="0" smtClean="0"/>
          </a:p>
          <a:p>
            <a:pPr algn="ctr"/>
            <a:endParaRPr lang="en-US" altLang="ja-JP" sz="1600" dirty="0"/>
          </a:p>
          <a:p>
            <a:pPr algn="ctr"/>
            <a:r>
              <a:rPr lang="ja-JP" altLang="en-US" sz="1600" dirty="0" smtClean="0"/>
              <a:t>鉱質コルチコイドによる心筋繊維化防止のため、より糖質コルチコイド作用力価の強い</a:t>
            </a:r>
            <a:r>
              <a:rPr lang="en-US" altLang="ja-JP" sz="1600" dirty="0" smtClean="0"/>
              <a:t>PSL</a:t>
            </a:r>
            <a:r>
              <a:rPr lang="ja-JP" altLang="en-US" sz="1600" dirty="0" smtClean="0"/>
              <a:t>を選択した。</a:t>
            </a:r>
            <a:endParaRPr kumimoji="1" lang="en-US" altLang="ja-JP" sz="1600" dirty="0" smtClean="0"/>
          </a:p>
        </p:txBody>
      </p:sp>
    </p:spTree>
    <p:extLst>
      <p:ext uri="{BB962C8B-B14F-4D97-AF65-F5344CB8AC3E}">
        <p14:creationId xmlns:p14="http://schemas.microsoft.com/office/powerpoint/2010/main" val="11479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解説</a:t>
            </a:r>
            <a:endParaRPr kumimoji="1" lang="ja-JP" altLang="en-US" dirty="0"/>
          </a:p>
        </p:txBody>
      </p:sp>
      <p:sp>
        <p:nvSpPr>
          <p:cNvPr id="3" name="テキス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9299795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620688"/>
            <a:ext cx="8229600" cy="1143000"/>
          </a:xfrm>
        </p:spPr>
        <p:txBody>
          <a:bodyPr>
            <a:noAutofit/>
          </a:bodyPr>
          <a:lstStyle/>
          <a:p>
            <a:r>
              <a:rPr kumimoji="1" lang="ja-JP" altLang="en-US" sz="3200" dirty="0" smtClean="0"/>
              <a:t>心不全治療で難渋した時に</a:t>
            </a:r>
            <a:r>
              <a:rPr kumimoji="1" lang="en-US" altLang="ja-JP" sz="3200" dirty="0" smtClean="0"/>
              <a:t/>
            </a:r>
            <a:br>
              <a:rPr kumimoji="1" lang="en-US" altLang="ja-JP" sz="3200" dirty="0" smtClean="0"/>
            </a:br>
            <a:r>
              <a:rPr kumimoji="1" lang="ja-JP" altLang="en-US" sz="3200" dirty="0" smtClean="0"/>
              <a:t>何を考えるか？</a:t>
            </a:r>
            <a:endParaRPr kumimoji="1" lang="ja-JP" altLang="en-US" sz="3200" dirty="0"/>
          </a:p>
        </p:txBody>
      </p:sp>
      <p:sp>
        <p:nvSpPr>
          <p:cNvPr id="3" name="コンテンツ プレースホルダー 2"/>
          <p:cNvSpPr>
            <a:spLocks noGrp="1"/>
          </p:cNvSpPr>
          <p:nvPr>
            <p:ph idx="1"/>
          </p:nvPr>
        </p:nvSpPr>
        <p:spPr/>
        <p:txBody>
          <a:bodyPr anchor="ctr">
            <a:normAutofit/>
          </a:bodyPr>
          <a:lstStyle/>
          <a:p>
            <a:pPr>
              <a:buFont typeface="Wingdings" charset="2"/>
              <a:buChar char="v"/>
            </a:pPr>
            <a:r>
              <a:rPr lang="ja-JP" altLang="en-US" sz="2400" dirty="0" smtClean="0"/>
              <a:t>肺高血圧・潜在性甲状腺機能低下症・心嚢液貯留・</a:t>
            </a:r>
            <a:r>
              <a:rPr lang="en-US" altLang="ja-JP" sz="2400" dirty="0" smtClean="0"/>
              <a:t>AF</a:t>
            </a:r>
            <a:r>
              <a:rPr lang="ja-JP" altLang="en-US" sz="2400" dirty="0" smtClean="0"/>
              <a:t>・貧血・低</a:t>
            </a:r>
            <a:r>
              <a:rPr lang="en-US" altLang="ja-JP" sz="2400" dirty="0" err="1" smtClean="0"/>
              <a:t>Alb</a:t>
            </a:r>
            <a:r>
              <a:rPr lang="ja-JP" altLang="en-US" sz="2400" dirty="0" smtClean="0"/>
              <a:t>血症・低</a:t>
            </a:r>
            <a:r>
              <a:rPr lang="en-US" altLang="ja-JP" sz="2400" dirty="0" smtClean="0"/>
              <a:t>Na</a:t>
            </a:r>
            <a:r>
              <a:rPr lang="ja-JP" altLang="en-US" sz="2400" dirty="0" smtClean="0"/>
              <a:t>血症などなど</a:t>
            </a:r>
            <a:r>
              <a:rPr lang="en-US" altLang="ja-JP" sz="2400" dirty="0" smtClean="0"/>
              <a:t>…</a:t>
            </a:r>
          </a:p>
          <a:p>
            <a:pPr>
              <a:buFont typeface="Wingdings" charset="2"/>
              <a:buChar char="v"/>
            </a:pPr>
            <a:endParaRPr lang="en-US" altLang="ja-JP" sz="2400" dirty="0" smtClean="0"/>
          </a:p>
          <a:p>
            <a:pPr>
              <a:buFont typeface="Wingdings" charset="2"/>
              <a:buChar char="v"/>
            </a:pPr>
            <a:r>
              <a:rPr lang="ja-JP" altLang="en-US" sz="2400" dirty="0" smtClean="0"/>
              <a:t>要因は様々で、必ずしも特定できるわけではない。</a:t>
            </a:r>
            <a:endParaRPr lang="en-US" altLang="ja-JP" sz="2400" dirty="0" smtClean="0"/>
          </a:p>
          <a:p>
            <a:pPr>
              <a:buFont typeface="Wingdings" charset="2"/>
              <a:buChar char="v"/>
            </a:pPr>
            <a:endParaRPr lang="en-US" altLang="ja-JP" sz="2400" dirty="0"/>
          </a:p>
          <a:p>
            <a:pPr>
              <a:buFont typeface="Wingdings" charset="2"/>
              <a:buChar char="v"/>
            </a:pPr>
            <a:r>
              <a:rPr lang="ja-JP" altLang="en-US" sz="2400" dirty="0" smtClean="0"/>
              <a:t>よくあるプロブレムリストでもつなぎ合わせて考えることが大切。</a:t>
            </a:r>
            <a:endParaRPr lang="en-US" altLang="ja-JP" sz="2400" dirty="0" smtClean="0"/>
          </a:p>
        </p:txBody>
      </p:sp>
    </p:spTree>
    <p:extLst>
      <p:ext uri="{BB962C8B-B14F-4D97-AF65-F5344CB8AC3E}">
        <p14:creationId xmlns:p14="http://schemas.microsoft.com/office/powerpoint/2010/main" val="15265235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547664" y="1484784"/>
            <a:ext cx="6408712" cy="3652282"/>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buNone/>
            </a:pPr>
            <a:r>
              <a:rPr lang="en-US" altLang="ja-JP" sz="2000" b="1" dirty="0" smtClean="0">
                <a:solidFill>
                  <a:schemeClr val="tx1"/>
                </a:solidFill>
              </a:rPr>
              <a:t>Problem</a:t>
            </a:r>
            <a:r>
              <a:rPr lang="ja-JP" altLang="en-US" sz="2000" b="1" dirty="0" smtClean="0">
                <a:solidFill>
                  <a:schemeClr val="tx1"/>
                </a:solidFill>
              </a:rPr>
              <a:t>　</a:t>
            </a:r>
            <a:r>
              <a:rPr lang="en-US" altLang="ja-JP" sz="2000" b="1" dirty="0" smtClean="0">
                <a:solidFill>
                  <a:schemeClr val="tx1"/>
                </a:solidFill>
              </a:rPr>
              <a:t>List</a:t>
            </a:r>
          </a:p>
          <a:p>
            <a:pPr algn="ctr">
              <a:buNone/>
            </a:pPr>
            <a:endParaRPr lang="en-US" altLang="ja-JP" sz="2000" b="1" dirty="0" smtClean="0">
              <a:solidFill>
                <a:schemeClr val="tx1"/>
              </a:solidFill>
            </a:endParaRPr>
          </a:p>
          <a:p>
            <a:pPr algn="just">
              <a:lnSpc>
                <a:spcPct val="120000"/>
              </a:lnSpc>
              <a:buNone/>
            </a:pPr>
            <a:r>
              <a:rPr lang="en-US" altLang="ja-JP" sz="2000" dirty="0" smtClean="0">
                <a:solidFill>
                  <a:schemeClr val="tx1"/>
                </a:solidFill>
              </a:rPr>
              <a:t>#1</a:t>
            </a:r>
            <a:r>
              <a:rPr lang="ja-JP" altLang="en-US" sz="2000" dirty="0" smtClean="0">
                <a:solidFill>
                  <a:schemeClr val="tx1"/>
                </a:solidFill>
              </a:rPr>
              <a:t>拡張型心筋症</a:t>
            </a:r>
            <a:r>
              <a:rPr lang="en-US" altLang="ja-JP" sz="2000" dirty="0" smtClean="0">
                <a:solidFill>
                  <a:schemeClr val="tx1"/>
                </a:solidFill>
              </a:rPr>
              <a:t>		#2 </a:t>
            </a:r>
            <a:r>
              <a:rPr lang="ja-JP" altLang="en-US" sz="2000" dirty="0" smtClean="0">
                <a:solidFill>
                  <a:schemeClr val="tx1"/>
                </a:solidFill>
              </a:rPr>
              <a:t>慢性心不全</a:t>
            </a:r>
            <a:r>
              <a:rPr lang="en-US" altLang="ja-JP" sz="2000" dirty="0" smtClean="0">
                <a:solidFill>
                  <a:schemeClr val="tx1"/>
                </a:solidFill>
              </a:rPr>
              <a:t>	</a:t>
            </a:r>
          </a:p>
          <a:p>
            <a:pPr algn="just">
              <a:lnSpc>
                <a:spcPct val="120000"/>
              </a:lnSpc>
              <a:buNone/>
            </a:pPr>
            <a:r>
              <a:rPr lang="en-US" altLang="ja-JP" sz="2000" dirty="0" smtClean="0">
                <a:solidFill>
                  <a:schemeClr val="tx1"/>
                </a:solidFill>
              </a:rPr>
              <a:t>#3NSVT		</a:t>
            </a:r>
            <a:r>
              <a:rPr lang="en-US" altLang="ja-JP" sz="2000" dirty="0">
                <a:solidFill>
                  <a:schemeClr val="tx1"/>
                </a:solidFill>
              </a:rPr>
              <a:t>	</a:t>
            </a:r>
            <a:r>
              <a:rPr lang="en-US" altLang="ja-JP" sz="2000" dirty="0" smtClean="0">
                <a:solidFill>
                  <a:schemeClr val="tx1"/>
                </a:solidFill>
              </a:rPr>
              <a:t>#4</a:t>
            </a:r>
            <a:r>
              <a:rPr lang="ja-JP" altLang="en-US" sz="2000" dirty="0" smtClean="0">
                <a:solidFill>
                  <a:schemeClr val="tx1"/>
                </a:solidFill>
              </a:rPr>
              <a:t>心嚢液貯留</a:t>
            </a:r>
          </a:p>
          <a:p>
            <a:pPr algn="just">
              <a:lnSpc>
                <a:spcPct val="120000"/>
              </a:lnSpc>
              <a:buNone/>
            </a:pPr>
            <a:r>
              <a:rPr lang="en-US" altLang="ja-JP" sz="2000" dirty="0" smtClean="0">
                <a:solidFill>
                  <a:schemeClr val="tx1"/>
                </a:solidFill>
              </a:rPr>
              <a:t>#5</a:t>
            </a:r>
            <a:r>
              <a:rPr lang="ja-JP" altLang="en-US" sz="2000" dirty="0" smtClean="0">
                <a:solidFill>
                  <a:schemeClr val="tx1"/>
                </a:solidFill>
              </a:rPr>
              <a:t>洞不全症候群</a:t>
            </a:r>
            <a:r>
              <a:rPr lang="en-US" altLang="ja-JP" sz="2000" dirty="0" smtClean="0">
                <a:solidFill>
                  <a:schemeClr val="tx1"/>
                </a:solidFill>
              </a:rPr>
              <a:t>		#6</a:t>
            </a:r>
            <a:r>
              <a:rPr lang="ja-JP" altLang="en-US" sz="2000" dirty="0" smtClean="0">
                <a:solidFill>
                  <a:schemeClr val="tx1"/>
                </a:solidFill>
              </a:rPr>
              <a:t>低</a:t>
            </a:r>
            <a:r>
              <a:rPr lang="en-US" altLang="ja-JP" sz="2000" dirty="0" smtClean="0">
                <a:solidFill>
                  <a:schemeClr val="tx1"/>
                </a:solidFill>
              </a:rPr>
              <a:t>Na</a:t>
            </a:r>
            <a:r>
              <a:rPr lang="ja-JP" altLang="en-US" sz="2000" dirty="0" smtClean="0">
                <a:solidFill>
                  <a:schemeClr val="tx1"/>
                </a:solidFill>
              </a:rPr>
              <a:t>血症</a:t>
            </a:r>
            <a:r>
              <a:rPr lang="en-US" altLang="ja-JP" sz="2000" dirty="0" smtClean="0">
                <a:solidFill>
                  <a:schemeClr val="tx1"/>
                </a:solidFill>
              </a:rPr>
              <a:t>	</a:t>
            </a:r>
          </a:p>
          <a:p>
            <a:pPr algn="just">
              <a:lnSpc>
                <a:spcPct val="120000"/>
              </a:lnSpc>
              <a:buNone/>
            </a:pPr>
            <a:r>
              <a:rPr lang="en-US" altLang="ja-JP" sz="2000" dirty="0" smtClean="0">
                <a:solidFill>
                  <a:schemeClr val="tx1"/>
                </a:solidFill>
              </a:rPr>
              <a:t>#7</a:t>
            </a:r>
            <a:r>
              <a:rPr lang="ja-JP" altLang="en-US" sz="2000" dirty="0" smtClean="0">
                <a:solidFill>
                  <a:schemeClr val="tx1"/>
                </a:solidFill>
              </a:rPr>
              <a:t>肺高血圧症</a:t>
            </a:r>
            <a:r>
              <a:rPr lang="en-US" altLang="ja-JP" sz="2000" dirty="0" smtClean="0">
                <a:solidFill>
                  <a:schemeClr val="tx1"/>
                </a:solidFill>
              </a:rPr>
              <a:t>			#8</a:t>
            </a:r>
            <a:r>
              <a:rPr lang="ja-JP" altLang="en-US" sz="2000" dirty="0" smtClean="0">
                <a:solidFill>
                  <a:schemeClr val="tx1"/>
                </a:solidFill>
              </a:rPr>
              <a:t>慢性腎臓病</a:t>
            </a:r>
          </a:p>
          <a:p>
            <a:pPr algn="just">
              <a:lnSpc>
                <a:spcPct val="120000"/>
              </a:lnSpc>
              <a:buNone/>
            </a:pPr>
            <a:r>
              <a:rPr lang="en-US" altLang="ja-JP" sz="2000" dirty="0" smtClean="0">
                <a:solidFill>
                  <a:schemeClr val="tx1"/>
                </a:solidFill>
              </a:rPr>
              <a:t>#9</a:t>
            </a:r>
            <a:r>
              <a:rPr lang="ja-JP" altLang="en-US" sz="2000" dirty="0" smtClean="0">
                <a:solidFill>
                  <a:schemeClr val="tx1"/>
                </a:solidFill>
              </a:rPr>
              <a:t>腎性貧血</a:t>
            </a:r>
            <a:r>
              <a:rPr lang="en-US" altLang="ja-JP" sz="2000" dirty="0" smtClean="0">
                <a:solidFill>
                  <a:schemeClr val="tx1"/>
                </a:solidFill>
              </a:rPr>
              <a:t>			#10</a:t>
            </a:r>
            <a:r>
              <a:rPr lang="ja-JP" altLang="en-US" sz="2000" dirty="0" smtClean="0">
                <a:solidFill>
                  <a:schemeClr val="tx1"/>
                </a:solidFill>
              </a:rPr>
              <a:t>高尿酸血症</a:t>
            </a:r>
            <a:r>
              <a:rPr lang="en-US" altLang="ja-JP" sz="2000" dirty="0" smtClean="0">
                <a:solidFill>
                  <a:schemeClr val="tx1"/>
                </a:solidFill>
              </a:rPr>
              <a:t>	</a:t>
            </a:r>
          </a:p>
          <a:p>
            <a:pPr algn="just">
              <a:lnSpc>
                <a:spcPct val="120000"/>
              </a:lnSpc>
              <a:buNone/>
            </a:pPr>
            <a:r>
              <a:rPr lang="en-US" altLang="ja-JP" sz="2000" dirty="0" smtClean="0">
                <a:solidFill>
                  <a:schemeClr val="tx1"/>
                </a:solidFill>
              </a:rPr>
              <a:t>#11</a:t>
            </a:r>
            <a:r>
              <a:rPr lang="ja-JP" altLang="en-US" sz="2000" dirty="0" smtClean="0">
                <a:solidFill>
                  <a:schemeClr val="tx1"/>
                </a:solidFill>
              </a:rPr>
              <a:t>胸水貯留</a:t>
            </a:r>
            <a:r>
              <a:rPr lang="en-US" altLang="ja-JP" sz="2000" dirty="0" smtClean="0">
                <a:solidFill>
                  <a:schemeClr val="tx1"/>
                </a:solidFill>
              </a:rPr>
              <a:t>			#12</a:t>
            </a:r>
            <a:r>
              <a:rPr lang="ja-JP" altLang="ja-JP" sz="2000" dirty="0" smtClean="0">
                <a:solidFill>
                  <a:schemeClr val="tx1"/>
                </a:solidFill>
              </a:rPr>
              <a:t>非通常型心房粗動</a:t>
            </a:r>
            <a:endParaRPr lang="en-US" altLang="ja-JP" sz="2000" dirty="0">
              <a:solidFill>
                <a:schemeClr val="tx1"/>
              </a:solidFill>
            </a:endParaRPr>
          </a:p>
          <a:p>
            <a:pPr algn="just">
              <a:lnSpc>
                <a:spcPct val="120000"/>
              </a:lnSpc>
              <a:buNone/>
            </a:pPr>
            <a:r>
              <a:rPr lang="en-US" altLang="ja-JP" sz="2000" dirty="0" smtClean="0">
                <a:solidFill>
                  <a:schemeClr val="tx1"/>
                </a:solidFill>
              </a:rPr>
              <a:t>#13</a:t>
            </a:r>
            <a:r>
              <a:rPr lang="ja-JP" altLang="en-US" sz="2000" dirty="0" smtClean="0">
                <a:solidFill>
                  <a:schemeClr val="tx1"/>
                </a:solidFill>
              </a:rPr>
              <a:t>血小板減少</a:t>
            </a:r>
            <a:r>
              <a:rPr lang="en-US" altLang="ja-JP" sz="2000" dirty="0" smtClean="0">
                <a:solidFill>
                  <a:schemeClr val="tx1"/>
                </a:solidFill>
              </a:rPr>
              <a:t>			#14</a:t>
            </a:r>
            <a:r>
              <a:rPr lang="ja-JP" altLang="en-US" sz="2000" dirty="0" smtClean="0">
                <a:solidFill>
                  <a:schemeClr val="tx1"/>
                </a:solidFill>
              </a:rPr>
              <a:t>好酸球増多</a:t>
            </a:r>
            <a:r>
              <a:rPr lang="en-US" altLang="ja-JP" sz="2000" dirty="0" smtClean="0">
                <a:solidFill>
                  <a:schemeClr val="tx1"/>
                </a:solidFill>
              </a:rPr>
              <a:t>	</a:t>
            </a:r>
          </a:p>
          <a:p>
            <a:pPr algn="just">
              <a:lnSpc>
                <a:spcPct val="120000"/>
              </a:lnSpc>
              <a:buNone/>
            </a:pPr>
            <a:r>
              <a:rPr lang="en-US" altLang="ja-JP" sz="2000" dirty="0" smtClean="0">
                <a:solidFill>
                  <a:schemeClr val="tx1"/>
                </a:solidFill>
              </a:rPr>
              <a:t>#15</a:t>
            </a:r>
            <a:r>
              <a:rPr lang="ja-JP" altLang="en-US" sz="2000" dirty="0" smtClean="0">
                <a:solidFill>
                  <a:schemeClr val="tx1"/>
                </a:solidFill>
              </a:rPr>
              <a:t>腐食性食道炎</a:t>
            </a:r>
            <a:r>
              <a:rPr lang="en-US" altLang="ja-JP" sz="2000" dirty="0" smtClean="0">
                <a:solidFill>
                  <a:schemeClr val="tx1"/>
                </a:solidFill>
              </a:rPr>
              <a:t>		#16</a:t>
            </a:r>
            <a:r>
              <a:rPr lang="ja-JP" altLang="en-US" sz="2000" dirty="0" smtClean="0">
                <a:solidFill>
                  <a:schemeClr val="tx1"/>
                </a:solidFill>
              </a:rPr>
              <a:t>低血圧</a:t>
            </a:r>
            <a:r>
              <a:rPr lang="en-US" altLang="ja-JP" sz="2000" dirty="0" smtClean="0">
                <a:solidFill>
                  <a:schemeClr val="tx1"/>
                </a:solidFill>
              </a:rPr>
              <a:t>	</a:t>
            </a:r>
            <a:endParaRPr lang="ja-JP" altLang="en-US" sz="2000" dirty="0">
              <a:solidFill>
                <a:schemeClr val="tx1"/>
              </a:solidFill>
            </a:endParaRPr>
          </a:p>
        </p:txBody>
      </p:sp>
      <p:sp>
        <p:nvSpPr>
          <p:cNvPr id="7" name="角丸四角形 6"/>
          <p:cNvSpPr/>
          <p:nvPr/>
        </p:nvSpPr>
        <p:spPr>
          <a:xfrm>
            <a:off x="5220072" y="2924944"/>
            <a:ext cx="1728192" cy="360040"/>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 name="角丸四角形 7"/>
          <p:cNvSpPr/>
          <p:nvPr/>
        </p:nvSpPr>
        <p:spPr>
          <a:xfrm>
            <a:off x="5220072" y="4365104"/>
            <a:ext cx="1872208" cy="360040"/>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 name="角丸四角形 8"/>
          <p:cNvSpPr/>
          <p:nvPr/>
        </p:nvSpPr>
        <p:spPr>
          <a:xfrm>
            <a:off x="5220072" y="4725144"/>
            <a:ext cx="1728192" cy="360040"/>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373903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重症心不全の低</a:t>
            </a:r>
            <a:r>
              <a:rPr kumimoji="1" lang="en-US" altLang="ja-JP" dirty="0" smtClean="0"/>
              <a:t>Na</a:t>
            </a:r>
            <a:r>
              <a:rPr kumimoji="1" lang="ja-JP" altLang="en-US" dirty="0" smtClean="0"/>
              <a:t>血症の位置付け</a:t>
            </a:r>
            <a:endParaRPr kumimoji="1" lang="ja-JP" altLang="en-US" dirty="0"/>
          </a:p>
        </p:txBody>
      </p:sp>
      <p:pic>
        <p:nvPicPr>
          <p:cNvPr id="8" name="図 7"/>
          <p:cNvPicPr>
            <a:picLocks noChangeAspect="1"/>
          </p:cNvPicPr>
          <p:nvPr/>
        </p:nvPicPr>
        <p:blipFill>
          <a:blip r:embed="rId2"/>
          <a:stretch>
            <a:fillRect/>
          </a:stretch>
        </p:blipFill>
        <p:spPr>
          <a:xfrm>
            <a:off x="-15402" y="2780928"/>
            <a:ext cx="5328592" cy="3643270"/>
          </a:xfrm>
          <a:prstGeom prst="rect">
            <a:avLst/>
          </a:prstGeom>
        </p:spPr>
      </p:pic>
      <p:sp>
        <p:nvSpPr>
          <p:cNvPr id="9" name="正方形/長方形 8"/>
          <p:cNvSpPr/>
          <p:nvPr/>
        </p:nvSpPr>
        <p:spPr>
          <a:xfrm>
            <a:off x="395536" y="1556792"/>
            <a:ext cx="8568952" cy="923330"/>
          </a:xfrm>
          <a:prstGeom prst="rect">
            <a:avLst/>
          </a:prstGeom>
        </p:spPr>
        <p:txBody>
          <a:bodyPr wrap="square">
            <a:spAutoFit/>
          </a:bodyPr>
          <a:lstStyle/>
          <a:p>
            <a:r>
              <a:rPr lang="en-US" altLang="ja-JP" dirty="0"/>
              <a:t>Relationship between admission serum </a:t>
            </a:r>
            <a:r>
              <a:rPr lang="en-US" altLang="ja-JP" dirty="0" smtClean="0"/>
              <a:t>sodium</a:t>
            </a:r>
            <a:r>
              <a:rPr lang="ja-JP" altLang="en-US" dirty="0"/>
              <a:t> </a:t>
            </a:r>
            <a:r>
              <a:rPr lang="en-US" altLang="ja-JP" dirty="0" smtClean="0"/>
              <a:t>concentration </a:t>
            </a:r>
            <a:r>
              <a:rPr lang="en-US" altLang="ja-JP" dirty="0"/>
              <a:t>and </a:t>
            </a:r>
            <a:r>
              <a:rPr lang="en-US" altLang="ja-JP" dirty="0" smtClean="0"/>
              <a:t>clinical</a:t>
            </a:r>
            <a:r>
              <a:rPr lang="ja-JP" altLang="en-US" dirty="0" smtClean="0"/>
              <a:t> </a:t>
            </a:r>
            <a:r>
              <a:rPr lang="en-US" altLang="ja-JP" dirty="0" smtClean="0"/>
              <a:t>outcomes </a:t>
            </a:r>
            <a:r>
              <a:rPr lang="en-US" altLang="ja-JP" dirty="0"/>
              <a:t>in </a:t>
            </a:r>
            <a:r>
              <a:rPr lang="en-US" altLang="ja-JP" dirty="0" smtClean="0"/>
              <a:t>patients</a:t>
            </a:r>
            <a:r>
              <a:rPr lang="ja-JP" altLang="en-US" dirty="0" smtClean="0"/>
              <a:t> </a:t>
            </a:r>
            <a:r>
              <a:rPr lang="en-US" altLang="ja-JP" dirty="0" smtClean="0"/>
              <a:t>hospitalized </a:t>
            </a:r>
            <a:r>
              <a:rPr lang="en-US" altLang="ja-JP" dirty="0"/>
              <a:t>for heart failure: an analysis </a:t>
            </a:r>
            <a:r>
              <a:rPr lang="en-US" altLang="ja-JP" dirty="0" smtClean="0"/>
              <a:t>from</a:t>
            </a:r>
            <a:r>
              <a:rPr lang="ja-JP" altLang="en-US" dirty="0" smtClean="0"/>
              <a:t> </a:t>
            </a:r>
            <a:r>
              <a:rPr lang="en-US" altLang="ja-JP" dirty="0" smtClean="0"/>
              <a:t>the </a:t>
            </a:r>
            <a:r>
              <a:rPr lang="en-US" altLang="ja-JP" dirty="0"/>
              <a:t>OPTIMIZE-HF registry</a:t>
            </a:r>
            <a:endParaRPr lang="ja-JP" altLang="en-US" dirty="0"/>
          </a:p>
        </p:txBody>
      </p:sp>
      <p:sp>
        <p:nvSpPr>
          <p:cNvPr id="10" name="テキスト ボックス 9"/>
          <p:cNvSpPr txBox="1"/>
          <p:nvPr/>
        </p:nvSpPr>
        <p:spPr>
          <a:xfrm>
            <a:off x="5436096" y="3212976"/>
            <a:ext cx="3528392" cy="2585323"/>
          </a:xfrm>
          <a:prstGeom prst="rect">
            <a:avLst/>
          </a:prstGeom>
          <a:noFill/>
        </p:spPr>
        <p:txBody>
          <a:bodyPr wrap="square" rtlCol="0">
            <a:spAutoFit/>
          </a:bodyPr>
          <a:lstStyle/>
          <a:p>
            <a:pPr marL="285750" indent="-285750">
              <a:buFont typeface="Wingdings" charset="2"/>
              <a:buChar char="v"/>
            </a:pPr>
            <a:r>
              <a:rPr lang="ja-JP" altLang="en-US" dirty="0" smtClean="0"/>
              <a:t>低</a:t>
            </a:r>
            <a:r>
              <a:rPr lang="en-US" altLang="ja-JP" dirty="0" smtClean="0"/>
              <a:t>Na</a:t>
            </a:r>
            <a:r>
              <a:rPr lang="ja-JP" altLang="en-US" dirty="0" smtClean="0"/>
              <a:t>血症は重症心不全の予後不良因子。</a:t>
            </a:r>
            <a:endParaRPr lang="en-US" altLang="ja-JP" dirty="0" smtClean="0"/>
          </a:p>
          <a:p>
            <a:pPr marL="285750" indent="-285750">
              <a:buFont typeface="Wingdings" charset="2"/>
              <a:buChar char="v"/>
            </a:pPr>
            <a:r>
              <a:rPr lang="ja-JP" altLang="en-US" dirty="0" smtClean="0"/>
              <a:t>重症心不全患者の</a:t>
            </a:r>
            <a:r>
              <a:rPr lang="en-US" altLang="ja-JP" dirty="0" smtClean="0"/>
              <a:t>19%</a:t>
            </a:r>
            <a:r>
              <a:rPr lang="ja-JP" altLang="en-US" dirty="0" smtClean="0"/>
              <a:t>が、</a:t>
            </a:r>
            <a:r>
              <a:rPr lang="en-US" altLang="ja-JP" dirty="0" smtClean="0"/>
              <a:t>Na&lt;135mEq/L</a:t>
            </a:r>
            <a:r>
              <a:rPr lang="ja-JP" altLang="en-US" dirty="0" smtClean="0"/>
              <a:t>の低</a:t>
            </a:r>
            <a:r>
              <a:rPr lang="en-US" altLang="ja-JP" dirty="0" smtClean="0"/>
              <a:t>Na</a:t>
            </a:r>
            <a:r>
              <a:rPr lang="ja-JP" altLang="en-US" dirty="0" smtClean="0"/>
              <a:t>血症患者。</a:t>
            </a:r>
            <a:endParaRPr lang="en-US" altLang="ja-JP" dirty="0" smtClean="0"/>
          </a:p>
          <a:p>
            <a:pPr marL="285750" indent="-285750">
              <a:buFont typeface="Wingdings" charset="2"/>
              <a:buChar char="v"/>
            </a:pPr>
            <a:endParaRPr kumimoji="1" lang="en-US" altLang="ja-JP" dirty="0" smtClean="0"/>
          </a:p>
          <a:p>
            <a:pPr marL="285750" indent="-285750">
              <a:buFont typeface="Wingdings" charset="2"/>
              <a:buChar char="v"/>
            </a:pPr>
            <a:r>
              <a:rPr kumimoji="1" lang="ja-JP" altLang="en-US" dirty="0" smtClean="0"/>
              <a:t>ループ利尿薬・サイアザイドなどの</a:t>
            </a:r>
            <a:r>
              <a:rPr kumimoji="1" lang="en-US" altLang="ja-JP" dirty="0" smtClean="0"/>
              <a:t>Na</a:t>
            </a:r>
            <a:r>
              <a:rPr kumimoji="1" lang="ja-JP" altLang="en-US" dirty="0" smtClean="0"/>
              <a:t>利尿により引き起こされていることが多数。</a:t>
            </a:r>
            <a:endParaRPr kumimoji="1" lang="ja-JP" altLang="en-US" dirty="0"/>
          </a:p>
        </p:txBody>
      </p:sp>
    </p:spTree>
    <p:extLst>
      <p:ext uri="{BB962C8B-B14F-4D97-AF65-F5344CB8AC3E}">
        <p14:creationId xmlns:p14="http://schemas.microsoft.com/office/powerpoint/2010/main" val="1082582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4"/>
          <p:cNvSpPr>
            <a:spLocks noGrp="1"/>
          </p:cNvSpPr>
          <p:nvPr>
            <p:ph idx="1"/>
          </p:nvPr>
        </p:nvSpPr>
        <p:spPr>
          <a:xfrm>
            <a:off x="179512" y="332656"/>
            <a:ext cx="5400600" cy="6408712"/>
          </a:xfrm>
        </p:spPr>
        <p:txBody>
          <a:bodyPr>
            <a:noAutofit/>
          </a:bodyPr>
          <a:lstStyle/>
          <a:p>
            <a:pPr>
              <a:buFont typeface="Wingdings" charset="2"/>
              <a:buChar char="v"/>
            </a:pPr>
            <a:r>
              <a:rPr kumimoji="1" lang="ja-JP" altLang="en-US" sz="2000" dirty="0" smtClean="0"/>
              <a:t>高ストレス状態</a:t>
            </a:r>
            <a:r>
              <a:rPr lang="en-US" altLang="ja-JP" sz="2000" dirty="0" smtClean="0"/>
              <a:t>(</a:t>
            </a:r>
            <a:r>
              <a:rPr kumimoji="1" lang="ja-JP" altLang="en-US" sz="2000" dirty="0" smtClean="0"/>
              <a:t>疼痛、感染、高熱、血行動態不安定</a:t>
            </a:r>
            <a:r>
              <a:rPr kumimoji="1" lang="en-US" altLang="ja-JP" sz="2000" dirty="0" smtClean="0"/>
              <a:t>)</a:t>
            </a:r>
            <a:endParaRPr lang="en-US" altLang="ja-JP" sz="2000" dirty="0" smtClean="0"/>
          </a:p>
          <a:p>
            <a:pPr lvl="1">
              <a:buSzPct val="80000"/>
              <a:buFont typeface="Wingdings" charset="2"/>
              <a:buChar char="v"/>
            </a:pPr>
            <a:r>
              <a:rPr kumimoji="1" lang="en-US" altLang="ja-JP" sz="1600" dirty="0" smtClean="0"/>
              <a:t>Hypothalamic-pituitary-adrenal(</a:t>
            </a:r>
            <a:r>
              <a:rPr lang="en-US" altLang="ja-JP" sz="1600" dirty="0" smtClean="0"/>
              <a:t>HPA)axis</a:t>
            </a:r>
            <a:r>
              <a:rPr lang="ja-JP" altLang="en-US" sz="1600" dirty="0" smtClean="0"/>
              <a:t>が活性化</a:t>
            </a:r>
            <a:endParaRPr lang="en-US" altLang="ja-JP" sz="1600" dirty="0" smtClean="0"/>
          </a:p>
          <a:p>
            <a:pPr lvl="1">
              <a:buSzPct val="80000"/>
              <a:buFont typeface="Wingdings" charset="2"/>
              <a:buChar char="v"/>
            </a:pPr>
            <a:r>
              <a:rPr lang="ja-JP" altLang="en-US" sz="1600" dirty="0" smtClean="0"/>
              <a:t>コルチコトロピン、コルチゾールを増加させる。</a:t>
            </a:r>
            <a:endParaRPr lang="en-US" altLang="ja-JP" sz="1600" dirty="0" smtClean="0"/>
          </a:p>
          <a:p>
            <a:pPr lvl="1">
              <a:buSzPct val="80000"/>
              <a:buFont typeface="Wingdings" charset="2"/>
              <a:buChar char="v"/>
            </a:pPr>
            <a:endParaRPr lang="en-US" altLang="ja-JP" sz="1600" dirty="0" smtClean="0"/>
          </a:p>
          <a:p>
            <a:pPr lvl="0">
              <a:spcBef>
                <a:spcPts val="0"/>
              </a:spcBef>
              <a:buFont typeface="Wingdings" charset="2"/>
              <a:buChar char="v"/>
            </a:pPr>
            <a:r>
              <a:rPr lang="ja-JP" altLang="en-US" sz="2000" dirty="0" smtClean="0">
                <a:solidFill>
                  <a:prstClr val="black"/>
                </a:solidFill>
              </a:rPr>
              <a:t>絶対的副腎不全：通常時からコルチゾールが分泌されない状態</a:t>
            </a:r>
            <a:endParaRPr lang="en-US" altLang="ja-JP" sz="2000" dirty="0" smtClean="0">
              <a:solidFill>
                <a:prstClr val="black"/>
              </a:solidFill>
            </a:endParaRPr>
          </a:p>
          <a:p>
            <a:pPr lvl="0">
              <a:spcBef>
                <a:spcPts val="0"/>
              </a:spcBef>
              <a:buFont typeface="Wingdings" charset="2"/>
              <a:buChar char="v"/>
            </a:pPr>
            <a:r>
              <a:rPr lang="ja-JP" altLang="en-US" sz="2000" dirty="0" smtClean="0">
                <a:solidFill>
                  <a:prstClr val="black"/>
                </a:solidFill>
              </a:rPr>
              <a:t>相対的副腎不全：ストレスにあったコルチゾールが分泌されない状態</a:t>
            </a:r>
            <a:endParaRPr lang="en-US" altLang="ja-JP" sz="2000" dirty="0" smtClean="0">
              <a:solidFill>
                <a:prstClr val="black"/>
              </a:solidFill>
            </a:endParaRPr>
          </a:p>
          <a:p>
            <a:pPr lvl="0">
              <a:spcBef>
                <a:spcPts val="0"/>
              </a:spcBef>
              <a:buFont typeface="Wingdings" charset="2"/>
              <a:buChar char="v"/>
            </a:pPr>
            <a:endParaRPr lang="en-US" altLang="ja-JP" sz="2000" dirty="0" smtClean="0">
              <a:solidFill>
                <a:prstClr val="black"/>
              </a:solidFill>
            </a:endParaRPr>
          </a:p>
          <a:p>
            <a:pPr marL="285750" indent="-285750">
              <a:buFont typeface="Wingdings" charset="2"/>
              <a:buChar char="v"/>
            </a:pPr>
            <a:r>
              <a:rPr lang="en-US" altLang="ja-JP" sz="2000" dirty="0"/>
              <a:t>Sepsis</a:t>
            </a:r>
            <a:r>
              <a:rPr lang="ja-JP" altLang="en-US" sz="2000" dirty="0"/>
              <a:t>や外傷による急性相対的副腎不全に対するステロイド使用の報告は多いが、心不全のような慢性の経過をたどる相対的副腎不全合併例にステロイドを用いた報告は</a:t>
            </a:r>
            <a:r>
              <a:rPr lang="en-US" altLang="ja-JP" sz="2000" dirty="0"/>
              <a:t>1</a:t>
            </a:r>
            <a:r>
              <a:rPr lang="ja-JP" altLang="en-US" sz="2000" dirty="0"/>
              <a:t>例のみ。</a:t>
            </a:r>
            <a:endParaRPr lang="en-US" altLang="ja-JP" sz="2000" dirty="0"/>
          </a:p>
          <a:p>
            <a:pPr marL="500063" lvl="1" indent="0">
              <a:buNone/>
            </a:pPr>
            <a:r>
              <a:rPr lang="ja-JP" altLang="en-US" sz="1400" dirty="0" smtClean="0"/>
              <a:t>カテコラミン</a:t>
            </a:r>
            <a:r>
              <a:rPr lang="ja-JP" altLang="en-US" sz="1400" dirty="0"/>
              <a:t>、利尿剤で心不全治療を行ったが，血圧低く，改善に乏しい。相対的副腎不全であったため、ステロイド投与開始し、血圧上昇し心不全改善。その後、ステロイド維持量内服し再入院なく外来フォロー中。</a:t>
            </a:r>
            <a:endParaRPr lang="en-US" altLang="ja-JP" sz="1600" dirty="0"/>
          </a:p>
          <a:p>
            <a:pPr lvl="0">
              <a:spcBef>
                <a:spcPts val="0"/>
              </a:spcBef>
              <a:buFont typeface="Wingdings" charset="2"/>
              <a:buChar char="v"/>
            </a:pPr>
            <a:endParaRPr lang="en-US" altLang="ja-JP" sz="2000" dirty="0" smtClean="0">
              <a:solidFill>
                <a:prstClr val="black"/>
              </a:solidFill>
            </a:endParaRPr>
          </a:p>
        </p:txBody>
      </p:sp>
      <p:pic>
        <p:nvPicPr>
          <p:cNvPr id="8194" name="Picture 2" descr="http://www.montana.edu/wwwai/imsd/alcohol/Vanessa/vwhpa_files/image003.jpg"/>
          <p:cNvPicPr>
            <a:picLocks noChangeAspect="1" noChangeArrowheads="1"/>
          </p:cNvPicPr>
          <p:nvPr/>
        </p:nvPicPr>
        <p:blipFill>
          <a:blip r:embed="rId3" cstate="print"/>
          <a:srcRect/>
          <a:stretch>
            <a:fillRect/>
          </a:stretch>
        </p:blipFill>
        <p:spPr bwMode="auto">
          <a:xfrm>
            <a:off x="5557398" y="1484784"/>
            <a:ext cx="3586602" cy="3533702"/>
          </a:xfrm>
          <a:prstGeom prst="rect">
            <a:avLst/>
          </a:prstGeom>
          <a:noFill/>
        </p:spPr>
      </p:pic>
      <p:sp>
        <p:nvSpPr>
          <p:cNvPr id="6" name="正方形/長方形 5"/>
          <p:cNvSpPr/>
          <p:nvPr/>
        </p:nvSpPr>
        <p:spPr>
          <a:xfrm>
            <a:off x="7884368" y="1052736"/>
            <a:ext cx="936104" cy="504056"/>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en-US" altLang="ja-JP" dirty="0" smtClean="0"/>
              <a:t>HPA</a:t>
            </a:r>
            <a:r>
              <a:rPr kumimoji="1" lang="ja-JP" altLang="en-US" dirty="0" smtClean="0"/>
              <a:t>軸</a:t>
            </a:r>
            <a:endParaRPr kumimoji="1" lang="ja-JP" altLang="en-US" dirty="0"/>
          </a:p>
        </p:txBody>
      </p:sp>
      <p:sp>
        <p:nvSpPr>
          <p:cNvPr id="10" name="角丸四角形吹き出し 9"/>
          <p:cNvSpPr/>
          <p:nvPr/>
        </p:nvSpPr>
        <p:spPr>
          <a:xfrm>
            <a:off x="6444208" y="5301208"/>
            <a:ext cx="2520280" cy="1008112"/>
          </a:xfrm>
          <a:prstGeom prst="wedgeRoundRectCallout">
            <a:avLst>
              <a:gd name="adj1" fmla="val -16982"/>
              <a:gd name="adj2" fmla="val -79853"/>
              <a:gd name="adj3" fmla="val 16667"/>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8100000" scaled="1"/>
            <a:tileRect/>
          </a:gradFill>
          <a:ln>
            <a:solidFill>
              <a:srgbClr val="FFFFFF"/>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t>機能低下すると</a:t>
            </a:r>
            <a:r>
              <a:rPr lang="en-US" altLang="ja-JP" sz="1600" b="1" dirty="0" smtClean="0"/>
              <a:t>…</a:t>
            </a:r>
          </a:p>
          <a:p>
            <a:pPr algn="ctr"/>
            <a:r>
              <a:rPr lang="ja-JP" altLang="en-US" sz="1600" dirty="0" smtClean="0"/>
              <a:t>低血圧、低</a:t>
            </a:r>
            <a:r>
              <a:rPr lang="en-US" altLang="ja-JP" sz="1600" dirty="0" smtClean="0"/>
              <a:t>Na</a:t>
            </a:r>
            <a:r>
              <a:rPr lang="ja-JP" altLang="en-US" sz="1600" dirty="0" smtClean="0"/>
              <a:t>血症、</a:t>
            </a:r>
            <a:endParaRPr lang="en-US" altLang="ja-JP" sz="1600" dirty="0" smtClean="0"/>
          </a:p>
          <a:p>
            <a:pPr algn="ctr"/>
            <a:r>
              <a:rPr lang="ja-JP" altLang="en-US" sz="1600" dirty="0" smtClean="0"/>
              <a:t>高</a:t>
            </a:r>
            <a:r>
              <a:rPr lang="en-US" altLang="ja-JP" sz="1600" dirty="0" smtClean="0"/>
              <a:t>K</a:t>
            </a:r>
            <a:r>
              <a:rPr lang="ja-JP" altLang="en-US" sz="1600" dirty="0" smtClean="0"/>
              <a:t>血症、高</a:t>
            </a:r>
            <a:r>
              <a:rPr lang="en-US" altLang="ja-JP" sz="1600" dirty="0" smtClean="0"/>
              <a:t>Ca</a:t>
            </a:r>
            <a:r>
              <a:rPr lang="ja-JP" altLang="en-US" sz="1600" dirty="0" smtClean="0"/>
              <a:t>血症、</a:t>
            </a:r>
            <a:endParaRPr lang="en-US" altLang="ja-JP" sz="1600" dirty="0" smtClean="0"/>
          </a:p>
          <a:p>
            <a:pPr algn="ctr"/>
            <a:r>
              <a:rPr lang="ja-JP" altLang="en-US" sz="1600" dirty="0" smtClean="0"/>
              <a:t>低血糖、好酸球増加</a:t>
            </a:r>
            <a:r>
              <a:rPr lang="en-US" altLang="ja-JP" sz="1600" dirty="0" smtClean="0"/>
              <a:t>…</a:t>
            </a:r>
            <a:endParaRPr lang="en-US" altLang="ja-JP" sz="1600" dirty="0"/>
          </a:p>
        </p:txBody>
      </p:sp>
      <p:sp>
        <p:nvSpPr>
          <p:cNvPr id="13" name="正方形/長方形 12"/>
          <p:cNvSpPr/>
          <p:nvPr/>
        </p:nvSpPr>
        <p:spPr>
          <a:xfrm>
            <a:off x="3131840" y="6093296"/>
            <a:ext cx="2307543" cy="276999"/>
          </a:xfrm>
          <a:prstGeom prst="rect">
            <a:avLst/>
          </a:prstGeom>
        </p:spPr>
        <p:txBody>
          <a:bodyPr wrap="none">
            <a:spAutoFit/>
          </a:bodyPr>
          <a:lstStyle/>
          <a:p>
            <a:r>
              <a:rPr lang="en-US" altLang="ja-JP" sz="1200" i="1" dirty="0"/>
              <a:t>J </a:t>
            </a:r>
            <a:r>
              <a:rPr lang="en-US" altLang="ja-JP" sz="1200" i="1" dirty="0" err="1"/>
              <a:t>Cardiovasc</a:t>
            </a:r>
            <a:r>
              <a:rPr lang="en-US" altLang="ja-JP" sz="1200" i="1" dirty="0"/>
              <a:t> Med 8:754–757</a:t>
            </a:r>
            <a:endParaRPr lang="ja-JP" altLang="en-US" sz="1200" i="1" dirty="0"/>
          </a:p>
        </p:txBody>
      </p:sp>
    </p:spTree>
    <p:extLst>
      <p:ext uri="{BB962C8B-B14F-4D97-AF65-F5344CB8AC3E}">
        <p14:creationId xmlns:p14="http://schemas.microsoft.com/office/powerpoint/2010/main" val="1364444105"/>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395536" y="620688"/>
            <a:ext cx="7200800" cy="1152128"/>
          </a:xfrm>
          <a:ln>
            <a:noFill/>
          </a:ln>
        </p:spPr>
        <p:style>
          <a:lnRef idx="2">
            <a:schemeClr val="dk1"/>
          </a:lnRef>
          <a:fillRef idx="1">
            <a:schemeClr val="lt1"/>
          </a:fillRef>
          <a:effectRef idx="0">
            <a:schemeClr val="dk1"/>
          </a:effectRef>
          <a:fontRef idx="minor">
            <a:schemeClr val="dk1"/>
          </a:fontRef>
        </p:style>
        <p:txBody>
          <a:bodyPr>
            <a:normAutofit/>
          </a:bodyPr>
          <a:lstStyle/>
          <a:p>
            <a:pPr>
              <a:buClr>
                <a:schemeClr val="tx1"/>
              </a:buClr>
              <a:buFont typeface="Wingdings" charset="2"/>
              <a:buChar char="v"/>
            </a:pPr>
            <a:r>
              <a:rPr lang="en-US" altLang="ja-JP" sz="2000" dirty="0" smtClean="0"/>
              <a:t>Steroid</a:t>
            </a:r>
            <a:r>
              <a:rPr lang="ja-JP" altLang="en-US" sz="2000" dirty="0" smtClean="0"/>
              <a:t>投与のメリット</a:t>
            </a:r>
            <a:endParaRPr lang="en-US" altLang="ja-JP" sz="2000" dirty="0" smtClean="0"/>
          </a:p>
          <a:p>
            <a:pPr marL="400050" lvl="1" indent="0">
              <a:buClr>
                <a:srgbClr val="0000CC"/>
              </a:buClr>
              <a:buNone/>
            </a:pPr>
            <a:r>
              <a:rPr lang="ja-JP" altLang="en-US" sz="1600" dirty="0" smtClean="0"/>
              <a:t>グルココルチコイド</a:t>
            </a:r>
            <a:r>
              <a:rPr lang="ja-JP" altLang="en-US" sz="1600" dirty="0"/>
              <a:t>は</a:t>
            </a:r>
            <a:r>
              <a:rPr lang="ja-JP" altLang="en-US" sz="1600" dirty="0" smtClean="0"/>
              <a:t>、カテコラミンの効果を強化。</a:t>
            </a:r>
            <a:endParaRPr lang="en-US" altLang="ja-JP" sz="1600" dirty="0" smtClean="0"/>
          </a:p>
          <a:p>
            <a:pPr marL="400050" lvl="1" indent="0">
              <a:buClr>
                <a:srgbClr val="0000CC"/>
              </a:buClr>
              <a:buNone/>
            </a:pPr>
            <a:r>
              <a:rPr lang="ja-JP" altLang="en-US" sz="1600" dirty="0" smtClean="0"/>
              <a:t>抗炎症効果作用をもつ。</a:t>
            </a:r>
            <a:endParaRPr lang="en-US" altLang="ja-JP" sz="2000" dirty="0"/>
          </a:p>
        </p:txBody>
      </p:sp>
      <p:sp>
        <p:nvSpPr>
          <p:cNvPr id="8" name="コンテンツ プレースホルダ 7"/>
          <p:cNvSpPr>
            <a:spLocks noGrp="1"/>
          </p:cNvSpPr>
          <p:nvPr>
            <p:ph sz="half" idx="2"/>
          </p:nvPr>
        </p:nvSpPr>
        <p:spPr>
          <a:xfrm>
            <a:off x="395536" y="1844825"/>
            <a:ext cx="7344816" cy="1008111"/>
          </a:xfrm>
          <a:ln>
            <a:noFill/>
          </a:ln>
        </p:spPr>
        <p:style>
          <a:lnRef idx="2">
            <a:schemeClr val="dk1"/>
          </a:lnRef>
          <a:fillRef idx="1">
            <a:schemeClr val="lt1"/>
          </a:fillRef>
          <a:effectRef idx="0">
            <a:schemeClr val="dk1"/>
          </a:effectRef>
          <a:fontRef idx="minor">
            <a:schemeClr val="dk1"/>
          </a:fontRef>
        </p:style>
        <p:txBody>
          <a:bodyPr>
            <a:normAutofit/>
          </a:bodyPr>
          <a:lstStyle/>
          <a:p>
            <a:pPr>
              <a:buFont typeface="Wingdings" charset="2"/>
              <a:buChar char="v"/>
            </a:pPr>
            <a:r>
              <a:rPr lang="en-US" altLang="ja-JP" sz="2000" dirty="0" smtClean="0"/>
              <a:t>Steroid</a:t>
            </a:r>
            <a:r>
              <a:rPr lang="ja-JP" altLang="en-US" sz="2000" dirty="0" smtClean="0"/>
              <a:t>投与のデメリット</a:t>
            </a:r>
            <a:endParaRPr lang="en-US" altLang="ja-JP" sz="2000" dirty="0" smtClean="0"/>
          </a:p>
          <a:p>
            <a:pPr marL="400050" lvl="1" indent="0">
              <a:buClr>
                <a:srgbClr val="0000FF"/>
              </a:buClr>
              <a:buNone/>
            </a:pPr>
            <a:r>
              <a:rPr lang="ja-JP" altLang="en-US" sz="1600" dirty="0" smtClean="0"/>
              <a:t>グルココルチコイドも</a:t>
            </a:r>
            <a:r>
              <a:rPr lang="en-US" altLang="ja-JP" sz="1600" dirty="0" smtClean="0"/>
              <a:t>Mineral</a:t>
            </a:r>
            <a:r>
              <a:rPr lang="ja-JP" altLang="en-US" sz="1600" dirty="0"/>
              <a:t> </a:t>
            </a:r>
            <a:r>
              <a:rPr lang="en-US" altLang="ja-JP" sz="1600" dirty="0" smtClean="0"/>
              <a:t>corticoid</a:t>
            </a:r>
            <a:r>
              <a:rPr lang="ja-JP" altLang="en-US" sz="1600" dirty="0" smtClean="0"/>
              <a:t>受容体を活性化し、心筋線維化を招く可能性。</a:t>
            </a:r>
            <a:endParaRPr kumimoji="1" lang="ja-JP" altLang="en-US" sz="1600" dirty="0"/>
          </a:p>
        </p:txBody>
      </p:sp>
      <p:sp>
        <p:nvSpPr>
          <p:cNvPr id="9" name="テキスト ボックス 8"/>
          <p:cNvSpPr txBox="1"/>
          <p:nvPr/>
        </p:nvSpPr>
        <p:spPr>
          <a:xfrm>
            <a:off x="357158" y="5325015"/>
            <a:ext cx="8429684" cy="1015663"/>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marL="265113" indent="-265113">
              <a:buClr>
                <a:schemeClr val="accent6">
                  <a:lumMod val="60000"/>
                  <a:lumOff val="40000"/>
                </a:schemeClr>
              </a:buClr>
              <a:buFont typeface="ＭＳ Ｐゴシック" pitchFamily="50" charset="-128"/>
              <a:buChar char="☞"/>
            </a:pPr>
            <a:r>
              <a:rPr lang="ja-JP" altLang="en-US" sz="2000" dirty="0" smtClean="0"/>
              <a:t>病態から相対的副腎不全を疑うことが必要であり、疑わしければ</a:t>
            </a:r>
            <a:r>
              <a:rPr lang="en-US" altLang="ja-JP" sz="2000" dirty="0" smtClean="0"/>
              <a:t>ACTH</a:t>
            </a:r>
            <a:r>
              <a:rPr lang="ja-JP" altLang="en-US" sz="2000" dirty="0" smtClean="0"/>
              <a:t>負荷を行い、投与が適しているのかどうかを総合的に判断することが重要である。</a:t>
            </a:r>
            <a:endParaRPr kumimoji="1" lang="ja-JP" altLang="en-US" sz="2000" dirty="0"/>
          </a:p>
        </p:txBody>
      </p:sp>
      <p:sp>
        <p:nvSpPr>
          <p:cNvPr id="6" name="正方形/長方形 5"/>
          <p:cNvSpPr/>
          <p:nvPr/>
        </p:nvSpPr>
        <p:spPr>
          <a:xfrm>
            <a:off x="539552" y="2924944"/>
            <a:ext cx="8032944" cy="707886"/>
          </a:xfrm>
          <a:prstGeom prst="rect">
            <a:avLst/>
          </a:prstGeom>
          <a:solidFill>
            <a:srgbClr val="FF0000">
              <a:alpha val="79000"/>
            </a:srgbClr>
          </a:solidFill>
          <a:ln>
            <a:noFill/>
          </a:ln>
          <a:effectLst/>
        </p:spPr>
        <p:style>
          <a:lnRef idx="1">
            <a:schemeClr val="accent5"/>
          </a:lnRef>
          <a:fillRef idx="2">
            <a:schemeClr val="accent5"/>
          </a:fillRef>
          <a:effectRef idx="1">
            <a:schemeClr val="accent5"/>
          </a:effectRef>
          <a:fontRef idx="minor">
            <a:schemeClr val="dk1"/>
          </a:fontRef>
        </p:style>
        <p:txBody>
          <a:bodyPr wrap="square">
            <a:spAutoFit/>
          </a:bodyPr>
          <a:lstStyle/>
          <a:p>
            <a:pPr algn="ctr">
              <a:buClr>
                <a:schemeClr val="accent6">
                  <a:lumMod val="60000"/>
                  <a:lumOff val="40000"/>
                </a:schemeClr>
              </a:buClr>
            </a:pPr>
            <a:r>
              <a:rPr lang="ja-JP" altLang="en-US" sz="2000" dirty="0" smtClean="0"/>
              <a:t>ステロイドを投与することで、心機能にはメリット、デメリットがある。</a:t>
            </a:r>
            <a:endParaRPr lang="en-US" altLang="ja-JP" sz="2000" dirty="0" smtClean="0"/>
          </a:p>
        </p:txBody>
      </p:sp>
      <p:sp>
        <p:nvSpPr>
          <p:cNvPr id="12" name="テキスト ボックス 11"/>
          <p:cNvSpPr txBox="1"/>
          <p:nvPr/>
        </p:nvSpPr>
        <p:spPr>
          <a:xfrm>
            <a:off x="1619672" y="4797152"/>
            <a:ext cx="6417141" cy="369332"/>
          </a:xfrm>
          <a:prstGeom prst="rect">
            <a:avLst/>
          </a:prstGeom>
          <a:noFill/>
        </p:spPr>
        <p:txBody>
          <a:bodyPr wrap="none" rtlCol="0">
            <a:spAutoFit/>
          </a:bodyPr>
          <a:lstStyle/>
          <a:p>
            <a:r>
              <a:rPr lang="ja-JP" altLang="en-US" dirty="0" smtClean="0"/>
              <a:t>重症心不全では</a:t>
            </a:r>
            <a:r>
              <a:rPr kumimoji="1" lang="ja-JP" altLang="en-US" dirty="0" smtClean="0"/>
              <a:t>コルチゾール分泌が十分でない可能性もある</a:t>
            </a:r>
            <a:endParaRPr kumimoji="1" lang="ja-JP" altLang="en-US" dirty="0"/>
          </a:p>
        </p:txBody>
      </p:sp>
      <p:sp>
        <p:nvSpPr>
          <p:cNvPr id="14" name="正方形/長方形 13"/>
          <p:cNvSpPr/>
          <p:nvPr/>
        </p:nvSpPr>
        <p:spPr>
          <a:xfrm>
            <a:off x="539552" y="3861048"/>
            <a:ext cx="7103227" cy="900246"/>
          </a:xfrm>
          <a:prstGeom prst="rect">
            <a:avLst/>
          </a:prstGeom>
        </p:spPr>
        <p:txBody>
          <a:bodyPr wrap="square">
            <a:spAutoFit/>
          </a:bodyPr>
          <a:lstStyle/>
          <a:p>
            <a:pPr marL="265113" indent="-265113">
              <a:lnSpc>
                <a:spcPct val="150000"/>
              </a:lnSpc>
              <a:buClr>
                <a:srgbClr val="0000FF"/>
              </a:buClr>
              <a:buFont typeface="ＭＳ Ｐゴシック" pitchFamily="50" charset="-128"/>
              <a:buChar char="✯"/>
            </a:pPr>
            <a:r>
              <a:rPr lang="ja-JP" altLang="en-US" dirty="0" smtClean="0"/>
              <a:t>心不全患者では病理学的に副腎皮質が萎縮している</a:t>
            </a:r>
            <a:endParaRPr lang="en-US" altLang="ja-JP" dirty="0" smtClean="0"/>
          </a:p>
          <a:p>
            <a:pPr marL="265113" indent="-265113">
              <a:lnSpc>
                <a:spcPct val="150000"/>
              </a:lnSpc>
              <a:buClr>
                <a:srgbClr val="0000FF"/>
              </a:buClr>
              <a:buFont typeface="ＭＳ Ｐゴシック" pitchFamily="50" charset="-128"/>
              <a:buChar char="✯"/>
            </a:pPr>
            <a:r>
              <a:rPr lang="ja-JP" altLang="en-US" dirty="0" smtClean="0"/>
              <a:t>血清コルチゾール値は心不全重症度と相関しない。</a:t>
            </a:r>
            <a:endParaRPr lang="ja-JP" altLang="en-US" sz="2400" dirty="0"/>
          </a:p>
        </p:txBody>
      </p:sp>
      <p:sp>
        <p:nvSpPr>
          <p:cNvPr id="15" name="下矢印 14"/>
          <p:cNvSpPr/>
          <p:nvPr/>
        </p:nvSpPr>
        <p:spPr>
          <a:xfrm rot="16200000">
            <a:off x="1214414" y="4728564"/>
            <a:ext cx="357190" cy="50006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 name="正方形/長方形 1"/>
          <p:cNvSpPr/>
          <p:nvPr/>
        </p:nvSpPr>
        <p:spPr>
          <a:xfrm>
            <a:off x="6012160" y="4437112"/>
            <a:ext cx="2976746" cy="276999"/>
          </a:xfrm>
          <a:prstGeom prst="rect">
            <a:avLst/>
          </a:prstGeom>
        </p:spPr>
        <p:txBody>
          <a:bodyPr wrap="none">
            <a:spAutoFit/>
          </a:bodyPr>
          <a:lstStyle/>
          <a:p>
            <a:r>
              <a:rPr lang="en-US" altLang="ja-JP" sz="1200" dirty="0" err="1"/>
              <a:t>Horm</a:t>
            </a:r>
            <a:r>
              <a:rPr lang="en-US" altLang="ja-JP" sz="1200" dirty="0"/>
              <a:t> </a:t>
            </a:r>
            <a:r>
              <a:rPr lang="en-US" altLang="ja-JP" sz="1200" dirty="0" err="1"/>
              <a:t>Metab</a:t>
            </a:r>
            <a:r>
              <a:rPr lang="en-US" altLang="ja-JP" sz="1200" dirty="0"/>
              <a:t> Res 2009; 41: 778 – 784</a:t>
            </a:r>
            <a:endParaRPr lang="ja-JP" altLang="en-US" sz="1200" dirty="0"/>
          </a:p>
        </p:txBody>
      </p:sp>
    </p:spTree>
    <p:extLst>
      <p:ext uri="{BB962C8B-B14F-4D97-AF65-F5344CB8AC3E}">
        <p14:creationId xmlns:p14="http://schemas.microsoft.com/office/powerpoint/2010/main" val="9940802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0-#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2" presetClass="entr" presetSubtype="8"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0-#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12" grpId="0"/>
      <p:bldP spid="14" grpId="0"/>
      <p:bldP spid="15" grpId="0" animBg="1"/>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 7"/>
          <p:cNvSpPr>
            <a:spLocks noGrp="1"/>
          </p:cNvSpPr>
          <p:nvPr>
            <p:ph idx="1"/>
          </p:nvPr>
        </p:nvSpPr>
        <p:spPr>
          <a:xfrm>
            <a:off x="395536" y="1844824"/>
            <a:ext cx="8363272" cy="3157811"/>
          </a:xfrm>
        </p:spPr>
        <p:txBody>
          <a:bodyPr>
            <a:normAutofit lnSpcReduction="10000"/>
          </a:bodyPr>
          <a:lstStyle/>
          <a:p>
            <a:pPr>
              <a:lnSpc>
                <a:spcPct val="120000"/>
              </a:lnSpc>
              <a:buFont typeface="Wingdings" charset="2"/>
              <a:buChar char="v"/>
            </a:pPr>
            <a:r>
              <a:rPr kumimoji="1" lang="ja-JP" altLang="en-US" sz="2400" dirty="0" smtClean="0"/>
              <a:t>今回、相対的副腎不全を合併した重症心不全患者の一例を経験した。</a:t>
            </a:r>
            <a:endParaRPr kumimoji="1" lang="en-US" altLang="ja-JP" sz="2400" dirty="0" smtClean="0"/>
          </a:p>
          <a:p>
            <a:pPr>
              <a:lnSpc>
                <a:spcPct val="120000"/>
              </a:lnSpc>
              <a:buFont typeface="Wingdings" charset="2"/>
              <a:buChar char="v"/>
            </a:pPr>
            <a:endParaRPr kumimoji="1" lang="en-US" altLang="ja-JP" sz="2400" dirty="0" smtClean="0"/>
          </a:p>
          <a:p>
            <a:pPr>
              <a:lnSpc>
                <a:spcPct val="120000"/>
              </a:lnSpc>
              <a:buFont typeface="Wingdings" charset="2"/>
              <a:buChar char="v"/>
            </a:pPr>
            <a:r>
              <a:rPr lang="ja-JP" altLang="en-US" sz="2400" dirty="0" smtClean="0"/>
              <a:t>重症心不全症例の中でも、体液貯留にも関わらずカテコラミン依存の低血圧、また好酸球が上昇しているような症例に対し、相対的副腎不全合併を疑い、迅速</a:t>
            </a:r>
            <a:r>
              <a:rPr lang="en-US" altLang="ja-JP" sz="2400" dirty="0" smtClean="0"/>
              <a:t>ACTH</a:t>
            </a:r>
            <a:r>
              <a:rPr lang="ja-JP" altLang="en-US" sz="2400" dirty="0" smtClean="0"/>
              <a:t>負荷試験を施行し、ステロイド適応を考慮する必要がある。</a:t>
            </a:r>
            <a:endParaRPr kumimoji="1" lang="ja-JP" altLang="en-US" sz="2400" dirty="0"/>
          </a:p>
        </p:txBody>
      </p:sp>
      <p:sp>
        <p:nvSpPr>
          <p:cNvPr id="2" name="タイトル 1"/>
          <p:cNvSpPr>
            <a:spLocks noGrp="1"/>
          </p:cNvSpPr>
          <p:nvPr>
            <p:ph type="title"/>
          </p:nvPr>
        </p:nvSpPr>
        <p:spPr/>
        <p:txBody>
          <a:bodyPr/>
          <a:lstStyle/>
          <a:p>
            <a:r>
              <a:rPr kumimoji="1" lang="ja-JP" altLang="en-US" dirty="0" smtClean="0"/>
              <a:t>結語</a:t>
            </a:r>
            <a:endParaRPr kumimoji="1" lang="ja-JP" altLang="en-US" dirty="0"/>
          </a:p>
        </p:txBody>
      </p:sp>
    </p:spTree>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57200" y="-27384"/>
            <a:ext cx="8229600" cy="1143000"/>
          </a:xfrm>
        </p:spPr>
        <p:txBody>
          <a:bodyPr/>
          <a:lstStyle/>
          <a:p>
            <a:r>
              <a:rPr kumimoji="1" lang="ja-JP" altLang="en-US" b="1" dirty="0" smtClean="0">
                <a:solidFill>
                  <a:srgbClr val="C00000"/>
                </a:solidFill>
                <a:effectLst>
                  <a:outerShdw blurRad="38100" dist="38100" dir="2700000" algn="tl">
                    <a:srgbClr val="000000">
                      <a:alpha val="43137"/>
                    </a:srgbClr>
                  </a:outerShdw>
                </a:effectLst>
              </a:rPr>
              <a:t>考察</a:t>
            </a:r>
            <a:endParaRPr kumimoji="1" lang="ja-JP" altLang="en-US" b="1" dirty="0">
              <a:solidFill>
                <a:srgbClr val="C00000"/>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024" y="836712"/>
            <a:ext cx="8820472" cy="177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6182381" y="2492896"/>
            <a:ext cx="2584713" cy="307777"/>
          </a:xfrm>
          <a:prstGeom prst="rect">
            <a:avLst/>
          </a:prstGeom>
        </p:spPr>
        <p:txBody>
          <a:bodyPr wrap="none">
            <a:spAutoFit/>
          </a:bodyPr>
          <a:lstStyle/>
          <a:p>
            <a:r>
              <a:rPr lang="en-US" altLang="ja-JP" sz="1400" i="1" dirty="0"/>
              <a:t>J </a:t>
            </a:r>
            <a:r>
              <a:rPr lang="en-US" altLang="ja-JP" sz="1400" i="1" dirty="0" err="1"/>
              <a:t>Cardiovasc</a:t>
            </a:r>
            <a:r>
              <a:rPr lang="en-US" altLang="ja-JP" sz="1400" i="1" dirty="0"/>
              <a:t> Med</a:t>
            </a:r>
            <a:r>
              <a:rPr lang="en-US" altLang="ja-JP" sz="1400" dirty="0"/>
              <a:t> 8:754–757</a:t>
            </a:r>
            <a:endParaRPr lang="ja-JP" altLang="en-US" sz="1400" dirty="0"/>
          </a:p>
        </p:txBody>
      </p:sp>
      <p:sp>
        <p:nvSpPr>
          <p:cNvPr id="6" name="テキスト ボックス 5"/>
          <p:cNvSpPr txBox="1"/>
          <p:nvPr/>
        </p:nvSpPr>
        <p:spPr>
          <a:xfrm>
            <a:off x="661072" y="2924944"/>
            <a:ext cx="7774084" cy="338554"/>
          </a:xfrm>
          <a:prstGeom prst="rect">
            <a:avLst/>
          </a:prstGeom>
          <a:noFill/>
        </p:spPr>
        <p:txBody>
          <a:bodyPr wrap="none" rtlCol="0">
            <a:spAutoFit/>
          </a:bodyPr>
          <a:lstStyle/>
          <a:p>
            <a:r>
              <a:rPr lang="en-US" altLang="ja-JP" sz="1600" dirty="0" smtClean="0"/>
              <a:t>64</a:t>
            </a:r>
            <a:r>
              <a:rPr lang="ja-JP" altLang="en-US" sz="1600" dirty="0" smtClean="0"/>
              <a:t>歳女性。既往に</a:t>
            </a:r>
            <a:r>
              <a:rPr lang="en-US" altLang="ja-JP" sz="1600" dirty="0" smtClean="0"/>
              <a:t>CAD</a:t>
            </a:r>
            <a:r>
              <a:rPr lang="ja-JP" altLang="en-US" sz="1600" dirty="0" err="1" smtClean="0"/>
              <a:t>、</a:t>
            </a:r>
            <a:r>
              <a:rPr lang="en-US" altLang="ja-JP" sz="1600" dirty="0"/>
              <a:t>2</a:t>
            </a:r>
            <a:r>
              <a:rPr lang="ja-JP" altLang="en-US" sz="1600" dirty="0" smtClean="0"/>
              <a:t>型糖尿病、脂質異常症、</a:t>
            </a:r>
            <a:r>
              <a:rPr lang="en-US" altLang="ja-JP" sz="1600" dirty="0" smtClean="0"/>
              <a:t>CKD</a:t>
            </a:r>
            <a:r>
              <a:rPr lang="ja-JP" altLang="en-US" sz="1600" dirty="0" err="1" smtClean="0"/>
              <a:t>、</a:t>
            </a:r>
            <a:r>
              <a:rPr lang="ja-JP" altLang="en-US" sz="1600" dirty="0" smtClean="0"/>
              <a:t>甲状腺機能低下症あり。</a:t>
            </a:r>
            <a:endParaRPr lang="en-US" altLang="ja-JP" sz="1600" dirty="0" smtClean="0"/>
          </a:p>
        </p:txBody>
      </p:sp>
      <p:sp>
        <p:nvSpPr>
          <p:cNvPr id="7" name="テキスト ボックス 6"/>
          <p:cNvSpPr txBox="1"/>
          <p:nvPr/>
        </p:nvSpPr>
        <p:spPr>
          <a:xfrm>
            <a:off x="661072" y="3574757"/>
            <a:ext cx="6985707" cy="584776"/>
          </a:xfrm>
          <a:prstGeom prst="rect">
            <a:avLst/>
          </a:prstGeom>
          <a:noFill/>
        </p:spPr>
        <p:txBody>
          <a:bodyPr wrap="none" rtlCol="0">
            <a:spAutoFit/>
          </a:bodyPr>
          <a:lstStyle/>
          <a:p>
            <a:r>
              <a:rPr kumimoji="1" lang="en-US" altLang="ja-JP" sz="1600" dirty="0" smtClean="0"/>
              <a:t>NYHA III</a:t>
            </a:r>
            <a:r>
              <a:rPr kumimoji="1" lang="ja-JP" altLang="en-US" sz="1600" dirty="0" smtClean="0"/>
              <a:t>度の心不全にて入院（体重</a:t>
            </a:r>
            <a:r>
              <a:rPr kumimoji="1" lang="en-US" altLang="ja-JP" sz="1600" dirty="0" smtClean="0"/>
              <a:t>125㎏</a:t>
            </a:r>
            <a:r>
              <a:rPr kumimoji="1" lang="ja-JP" altLang="en-US" sz="1600" dirty="0" smtClean="0"/>
              <a:t>）。血圧</a:t>
            </a:r>
            <a:r>
              <a:rPr kumimoji="1" lang="en-US" altLang="ja-JP" sz="1600" dirty="0" smtClean="0"/>
              <a:t>80</a:t>
            </a:r>
            <a:r>
              <a:rPr kumimoji="1" lang="ja-JP" altLang="en-US" sz="1600" dirty="0" smtClean="0"/>
              <a:t>前後であり、乏尿。</a:t>
            </a:r>
            <a:endParaRPr kumimoji="1" lang="en-US" altLang="ja-JP" sz="1600" dirty="0" smtClean="0"/>
          </a:p>
          <a:p>
            <a:r>
              <a:rPr lang="en-US" altLang="ja-JP" sz="1600" dirty="0" smtClean="0"/>
              <a:t>DOB10γ</a:t>
            </a:r>
            <a:r>
              <a:rPr lang="ja-JP" altLang="en-US" sz="1600" dirty="0" err="1" smtClean="0"/>
              <a:t>、</a:t>
            </a:r>
            <a:r>
              <a:rPr lang="ja-JP" altLang="en-US" sz="1600" dirty="0" smtClean="0"/>
              <a:t>ループ利尿薬の持続点滴でも改善せず。</a:t>
            </a:r>
            <a:endParaRPr kumimoji="1" lang="ja-JP" altLang="en-US" sz="1600" dirty="0"/>
          </a:p>
        </p:txBody>
      </p:sp>
      <p:sp>
        <p:nvSpPr>
          <p:cNvPr id="8" name="テキスト ボックス 7"/>
          <p:cNvSpPr txBox="1"/>
          <p:nvPr/>
        </p:nvSpPr>
        <p:spPr>
          <a:xfrm>
            <a:off x="683568" y="4293096"/>
            <a:ext cx="7520007" cy="861774"/>
          </a:xfrm>
          <a:prstGeom prst="rect">
            <a:avLst/>
          </a:prstGeom>
          <a:noFill/>
        </p:spPr>
        <p:txBody>
          <a:bodyPr wrap="none" rtlCol="0">
            <a:spAutoFit/>
          </a:bodyPr>
          <a:lstStyle/>
          <a:p>
            <a:r>
              <a:rPr kumimoji="1" lang="en-US" altLang="ja-JP" sz="1600" dirty="0" smtClean="0"/>
              <a:t>Rapid ACTH</a:t>
            </a:r>
            <a:r>
              <a:rPr kumimoji="1" lang="ja-JP" altLang="en-US" sz="1600" dirty="0" smtClean="0"/>
              <a:t>負荷試験にて相対的副腎不全と診断。</a:t>
            </a:r>
            <a:endParaRPr kumimoji="1" lang="en-US" altLang="ja-JP" sz="1600" dirty="0" smtClean="0"/>
          </a:p>
          <a:p>
            <a:r>
              <a:rPr lang="ja-JP" altLang="en-US" sz="1600" dirty="0" smtClean="0"/>
              <a:t>ハイドロコートン</a:t>
            </a:r>
            <a:r>
              <a:rPr lang="en-US" altLang="ja-JP" sz="1600" dirty="0" smtClean="0"/>
              <a:t>100㎎</a:t>
            </a:r>
            <a:r>
              <a:rPr lang="ja-JP" altLang="en-US" sz="1600" dirty="0" smtClean="0"/>
              <a:t>を</a:t>
            </a:r>
            <a:r>
              <a:rPr lang="en-US" altLang="ja-JP" sz="1600" dirty="0" smtClean="0"/>
              <a:t>3</a:t>
            </a:r>
            <a:r>
              <a:rPr lang="ja-JP" altLang="en-US" sz="1600" dirty="0" smtClean="0"/>
              <a:t>日間投与。その後はプレドニゾロンを</a:t>
            </a:r>
            <a:r>
              <a:rPr lang="en-US" altLang="ja-JP" sz="1600" dirty="0" smtClean="0"/>
              <a:t>10</a:t>
            </a:r>
            <a:r>
              <a:rPr lang="ja-JP" altLang="en-US" sz="1600" dirty="0" smtClean="0"/>
              <a:t>日間内服。</a:t>
            </a:r>
            <a:endParaRPr lang="en-US" altLang="ja-JP" sz="1600" dirty="0" smtClean="0"/>
          </a:p>
          <a:p>
            <a:r>
              <a:rPr kumimoji="1" lang="ja-JP" altLang="en-US" sz="1600" dirty="0" smtClean="0"/>
              <a:t>血圧上昇し、</a:t>
            </a:r>
            <a:r>
              <a:rPr kumimoji="1" lang="en-US" altLang="ja-JP" sz="1600" dirty="0" smtClean="0"/>
              <a:t>DOB</a:t>
            </a:r>
            <a:r>
              <a:rPr kumimoji="1" lang="ja-JP" altLang="en-US" sz="1600" dirty="0" smtClean="0"/>
              <a:t>中止、利尿良好で体重は</a:t>
            </a:r>
            <a:r>
              <a:rPr kumimoji="1" lang="en-US" altLang="ja-JP" sz="1600" dirty="0" smtClean="0"/>
              <a:t>80</a:t>
            </a:r>
            <a:r>
              <a:rPr kumimoji="1" lang="ja-JP" altLang="en-US" sz="1600" dirty="0" smtClean="0"/>
              <a:t>㎏となり退院。</a:t>
            </a:r>
            <a:endParaRPr kumimoji="1" lang="ja-JP" altLang="en-US" sz="1600" dirty="0"/>
          </a:p>
        </p:txBody>
      </p:sp>
      <p:sp>
        <p:nvSpPr>
          <p:cNvPr id="9" name="テキスト ボックス 8"/>
          <p:cNvSpPr txBox="1"/>
          <p:nvPr/>
        </p:nvSpPr>
        <p:spPr>
          <a:xfrm>
            <a:off x="467544" y="5346797"/>
            <a:ext cx="8392041" cy="1323439"/>
          </a:xfrm>
          <a:prstGeom prst="rect">
            <a:avLst/>
          </a:prstGeom>
          <a:noFill/>
        </p:spPr>
        <p:txBody>
          <a:bodyPr wrap="none" rtlCol="0">
            <a:spAutoFit/>
          </a:bodyPr>
          <a:lstStyle/>
          <a:p>
            <a:r>
              <a:rPr kumimoji="1" lang="ja-JP" altLang="en-US" sz="1600" dirty="0" smtClean="0"/>
              <a:t>しかし、</a:t>
            </a:r>
            <a:r>
              <a:rPr lang="ja-JP" altLang="en-US" sz="1600" dirty="0"/>
              <a:t>１ヶ月</a:t>
            </a:r>
            <a:r>
              <a:rPr lang="ja-JP" altLang="en-US" sz="1600" dirty="0" smtClean="0"/>
              <a:t>後に体重が１５㎏増加し再入院。</a:t>
            </a:r>
            <a:r>
              <a:rPr kumimoji="1" lang="ja-JP" altLang="en-US" sz="1600" dirty="0" smtClean="0"/>
              <a:t>利尿剤の持続点滴、内服追加にて退院。</a:t>
            </a:r>
            <a:endParaRPr kumimoji="1" lang="en-US" altLang="ja-JP" sz="1600" dirty="0" smtClean="0"/>
          </a:p>
          <a:p>
            <a:r>
              <a:rPr lang="ja-JP" altLang="en-US" sz="1600" dirty="0" smtClean="0"/>
              <a:t>さらに</a:t>
            </a:r>
            <a:r>
              <a:rPr lang="en-US" altLang="ja-JP" sz="1600" dirty="0" smtClean="0"/>
              <a:t>1</a:t>
            </a:r>
            <a:r>
              <a:rPr lang="ja-JP" altLang="en-US" sz="1600" dirty="0" smtClean="0"/>
              <a:t>ヶ月後に同様に心不全増悪にて再入院。自宅での利尿剤点滴も考慮されたが、</a:t>
            </a:r>
            <a:endParaRPr lang="en-US" altLang="ja-JP" sz="1600" dirty="0" smtClean="0"/>
          </a:p>
          <a:p>
            <a:r>
              <a:rPr lang="ja-JP" altLang="en-US" sz="1600" dirty="0" smtClean="0"/>
              <a:t>相対的副腎不全に対してステロイド内服追加（プレドニゾロン</a:t>
            </a:r>
            <a:r>
              <a:rPr lang="en-US" altLang="ja-JP" sz="1600" dirty="0" smtClean="0"/>
              <a:t>10mg</a:t>
            </a:r>
            <a:r>
              <a:rPr lang="ja-JP" altLang="en-US" sz="1600" dirty="0" smtClean="0"/>
              <a:t>維持量）にて退院。</a:t>
            </a:r>
            <a:endParaRPr lang="en-US" altLang="ja-JP" sz="1600" dirty="0" smtClean="0"/>
          </a:p>
          <a:p>
            <a:endParaRPr lang="en-US" altLang="ja-JP" sz="1600" dirty="0" smtClean="0"/>
          </a:p>
          <a:p>
            <a:r>
              <a:rPr lang="ja-JP" altLang="en-US" sz="1600" dirty="0" smtClean="0"/>
              <a:t>その後も心不全増悪なく経過中。</a:t>
            </a:r>
            <a:endParaRPr kumimoji="1" lang="en-US" altLang="ja-JP" sz="1600" dirty="0" smtClean="0"/>
          </a:p>
        </p:txBody>
      </p:sp>
    </p:spTree>
    <p:extLst>
      <p:ext uri="{BB962C8B-B14F-4D97-AF65-F5344CB8AC3E}">
        <p14:creationId xmlns:p14="http://schemas.microsoft.com/office/powerpoint/2010/main" val="577631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395536" y="908720"/>
            <a:ext cx="8568952" cy="5112568"/>
          </a:xfrm>
        </p:spPr>
        <p:txBody>
          <a:bodyPr>
            <a:normAutofit fontScale="55000" lnSpcReduction="20000"/>
          </a:bodyPr>
          <a:lstStyle/>
          <a:p>
            <a:pPr>
              <a:buNone/>
            </a:pPr>
            <a:r>
              <a:rPr kumimoji="1" lang="en-US" altLang="ja-JP" sz="4000" dirty="0" smtClean="0"/>
              <a:t>【</a:t>
            </a:r>
            <a:r>
              <a:rPr kumimoji="1" lang="ja-JP" altLang="en-US" sz="4000" dirty="0" smtClean="0"/>
              <a:t>既往歴</a:t>
            </a:r>
            <a:r>
              <a:rPr kumimoji="1" lang="en-US" altLang="ja-JP" sz="4000" dirty="0" smtClean="0"/>
              <a:t>】</a:t>
            </a:r>
            <a:endParaRPr lang="en-US" altLang="ja-JP" sz="4000" dirty="0" smtClean="0"/>
          </a:p>
          <a:p>
            <a:pPr lvl="1">
              <a:buFont typeface="Wingdings" pitchFamily="2" charset="2"/>
              <a:buChar char="u"/>
            </a:pPr>
            <a:r>
              <a:rPr lang="ja-JP" altLang="en-US" dirty="0" smtClean="0"/>
              <a:t>ステロイド糖尿病</a:t>
            </a:r>
            <a:endParaRPr kumimoji="1" lang="en-US" altLang="ja-JP" dirty="0" smtClean="0"/>
          </a:p>
          <a:p>
            <a:pPr lvl="1"/>
            <a:endParaRPr kumimoji="1" lang="en-US" altLang="ja-JP" sz="1700" dirty="0" smtClean="0"/>
          </a:p>
          <a:p>
            <a:pPr>
              <a:buNone/>
            </a:pPr>
            <a:r>
              <a:rPr lang="en-US" altLang="ja-JP" sz="4000" dirty="0" smtClean="0"/>
              <a:t>【</a:t>
            </a:r>
            <a:r>
              <a:rPr lang="ja-JP" altLang="en-US" sz="4000" dirty="0" smtClean="0"/>
              <a:t>家族歴 </a:t>
            </a:r>
            <a:r>
              <a:rPr lang="en-US" altLang="ja-JP" sz="4000" dirty="0" smtClean="0"/>
              <a:t>】</a:t>
            </a:r>
          </a:p>
          <a:p>
            <a:pPr lvl="1">
              <a:buFont typeface="Wingdings" pitchFamily="2" charset="2"/>
              <a:buChar char="u"/>
            </a:pPr>
            <a:r>
              <a:rPr lang="ja-JP" altLang="en-US" dirty="0" smtClean="0"/>
              <a:t>特記事項なし</a:t>
            </a:r>
            <a:endParaRPr lang="en-US" altLang="ja-JP" dirty="0" smtClean="0"/>
          </a:p>
          <a:p>
            <a:pPr lvl="1"/>
            <a:endParaRPr lang="en-US" altLang="ja-JP" sz="1700" dirty="0" smtClean="0"/>
          </a:p>
          <a:p>
            <a:pPr>
              <a:buNone/>
            </a:pPr>
            <a:r>
              <a:rPr kumimoji="1" lang="en-US" altLang="ja-JP" sz="4000" dirty="0" smtClean="0"/>
              <a:t>【</a:t>
            </a:r>
            <a:r>
              <a:rPr kumimoji="1" lang="ja-JP" altLang="en-US" sz="4000" dirty="0" smtClean="0"/>
              <a:t>生活歴</a:t>
            </a:r>
            <a:r>
              <a:rPr kumimoji="1" lang="en-US" altLang="ja-JP" sz="4000" dirty="0" smtClean="0"/>
              <a:t>】</a:t>
            </a:r>
          </a:p>
          <a:p>
            <a:pPr lvl="1">
              <a:buFont typeface="Wingdings" pitchFamily="2" charset="2"/>
              <a:buChar char="u"/>
            </a:pPr>
            <a:r>
              <a:rPr kumimoji="1" lang="en-US" altLang="ja-JP" dirty="0" smtClean="0"/>
              <a:t>Past smoker</a:t>
            </a:r>
            <a:r>
              <a:rPr kumimoji="1" lang="ja-JP" altLang="en-US" dirty="0" smtClean="0"/>
              <a:t>　</a:t>
            </a:r>
            <a:r>
              <a:rPr kumimoji="1" lang="en-US" altLang="ja-JP" dirty="0" smtClean="0"/>
              <a:t>20</a:t>
            </a:r>
            <a:r>
              <a:rPr kumimoji="1" lang="ja-JP" altLang="en-US" dirty="0" smtClean="0"/>
              <a:t>本</a:t>
            </a:r>
            <a:r>
              <a:rPr kumimoji="1" lang="en-US" altLang="ja-JP" dirty="0" smtClean="0"/>
              <a:t>×20</a:t>
            </a:r>
            <a:r>
              <a:rPr kumimoji="1" lang="ja-JP" altLang="en-US" dirty="0" smtClean="0"/>
              <a:t>年間</a:t>
            </a:r>
            <a:endParaRPr kumimoji="1" lang="en-US" altLang="ja-JP" dirty="0" smtClean="0"/>
          </a:p>
          <a:p>
            <a:pPr lvl="1">
              <a:buFont typeface="Wingdings" pitchFamily="2" charset="2"/>
              <a:buChar char="u"/>
            </a:pPr>
            <a:r>
              <a:rPr lang="ja-JP" altLang="en-US" dirty="0" smtClean="0"/>
              <a:t>アルコール：機会飲酒</a:t>
            </a:r>
            <a:endParaRPr kumimoji="1" lang="en-US" altLang="ja-JP" dirty="0" smtClean="0"/>
          </a:p>
          <a:p>
            <a:endParaRPr lang="en-US" altLang="ja-JP" sz="1700" dirty="0" smtClean="0"/>
          </a:p>
          <a:p>
            <a:pPr>
              <a:buNone/>
            </a:pPr>
            <a:r>
              <a:rPr lang="en-US" altLang="ja-JP" sz="4000" dirty="0" smtClean="0"/>
              <a:t>【</a:t>
            </a:r>
            <a:r>
              <a:rPr lang="ja-JP" altLang="en-US" sz="4000" dirty="0" smtClean="0"/>
              <a:t>入院時内服薬</a:t>
            </a:r>
            <a:r>
              <a:rPr lang="en-US" altLang="ja-JP" sz="4000" dirty="0" smtClean="0"/>
              <a:t>】</a:t>
            </a:r>
          </a:p>
          <a:p>
            <a:pPr lvl="1">
              <a:buNone/>
            </a:pPr>
            <a:r>
              <a:rPr lang="ja-JP" altLang="en-US" dirty="0" smtClean="0"/>
              <a:t>レニベース</a:t>
            </a:r>
            <a:r>
              <a:rPr lang="en-US" altLang="ja-JP" dirty="0" smtClean="0"/>
              <a:t>(5) 0.25T 1X M		</a:t>
            </a:r>
            <a:r>
              <a:rPr lang="ja-JP" altLang="en-US" dirty="0" smtClean="0"/>
              <a:t>アーチスト</a:t>
            </a:r>
            <a:r>
              <a:rPr lang="en-US" altLang="ja-JP" dirty="0" smtClean="0"/>
              <a:t>(2.5) 2T 2X M,A</a:t>
            </a:r>
          </a:p>
          <a:p>
            <a:pPr lvl="1">
              <a:buNone/>
            </a:pPr>
            <a:r>
              <a:rPr lang="ja-JP" altLang="en-US" dirty="0" smtClean="0"/>
              <a:t>ラシックス</a:t>
            </a:r>
            <a:r>
              <a:rPr lang="en-US" altLang="ja-JP" dirty="0" smtClean="0"/>
              <a:t>(20) 2T 2X M,A		</a:t>
            </a:r>
            <a:r>
              <a:rPr lang="ja-JP" altLang="en-US" dirty="0" smtClean="0"/>
              <a:t>サムスカ</a:t>
            </a:r>
            <a:r>
              <a:rPr lang="en-US" altLang="ja-JP" dirty="0" smtClean="0"/>
              <a:t>(15) 1T 1X M</a:t>
            </a:r>
          </a:p>
          <a:p>
            <a:pPr lvl="1">
              <a:buNone/>
            </a:pPr>
            <a:r>
              <a:rPr lang="ja-JP" altLang="en-US" dirty="0" smtClean="0"/>
              <a:t>セララ</a:t>
            </a:r>
            <a:r>
              <a:rPr lang="en-US" altLang="ja-JP" dirty="0" smtClean="0"/>
              <a:t>(50) 1T 1X M			</a:t>
            </a:r>
            <a:r>
              <a:rPr lang="ja-JP" altLang="en-US" dirty="0" smtClean="0"/>
              <a:t>　　チロナミン</a:t>
            </a:r>
            <a:r>
              <a:rPr lang="en-US" altLang="ja-JP" dirty="0" smtClean="0"/>
              <a:t>(5μg) 4T 2x </a:t>
            </a:r>
            <a:r>
              <a:rPr lang="en-US" altLang="ja-JP" dirty="0" err="1" smtClean="0"/>
              <a:t>ndE</a:t>
            </a:r>
            <a:endParaRPr lang="en-US" altLang="ja-JP" dirty="0" smtClean="0"/>
          </a:p>
          <a:p>
            <a:pPr lvl="1">
              <a:buNone/>
            </a:pPr>
            <a:r>
              <a:rPr lang="ja-JP" altLang="en-US" dirty="0" smtClean="0"/>
              <a:t>ウルソ</a:t>
            </a:r>
            <a:r>
              <a:rPr lang="en-US" altLang="ja-JP" dirty="0" smtClean="0"/>
              <a:t>(100) 6T 3X </a:t>
            </a:r>
            <a:r>
              <a:rPr lang="en-US" altLang="ja-JP" dirty="0" err="1" smtClean="0"/>
              <a:t>ndE</a:t>
            </a:r>
            <a:r>
              <a:rPr lang="en-US" altLang="ja-JP" dirty="0" smtClean="0"/>
              <a:t>			</a:t>
            </a:r>
            <a:r>
              <a:rPr lang="ja-JP" altLang="en-US" dirty="0" smtClean="0"/>
              <a:t>ザイロリック</a:t>
            </a:r>
            <a:r>
              <a:rPr lang="en-US" altLang="ja-JP" dirty="0" smtClean="0"/>
              <a:t>(100) 1T 1X M</a:t>
            </a:r>
          </a:p>
          <a:p>
            <a:pPr lvl="1">
              <a:buNone/>
            </a:pPr>
            <a:r>
              <a:rPr lang="ja-JP" altLang="en-US" dirty="0" smtClean="0"/>
              <a:t>プレドニゾロン</a:t>
            </a:r>
            <a:r>
              <a:rPr lang="en-US" altLang="ja-JP" dirty="0" smtClean="0"/>
              <a:t>(5) 0.5T 1X M		</a:t>
            </a:r>
            <a:r>
              <a:rPr lang="ja-JP" altLang="en-US" dirty="0" smtClean="0"/>
              <a:t>ワーファリン</a:t>
            </a:r>
            <a:r>
              <a:rPr lang="en-US" altLang="ja-JP" dirty="0" smtClean="0"/>
              <a:t>(1) 1T 1X A</a:t>
            </a:r>
          </a:p>
          <a:p>
            <a:pPr lvl="1">
              <a:buNone/>
            </a:pPr>
            <a:r>
              <a:rPr lang="ja-JP" altLang="en-US" dirty="0" smtClean="0"/>
              <a:t>タケプロン</a:t>
            </a:r>
            <a:r>
              <a:rPr lang="en-US" altLang="ja-JP" dirty="0" smtClean="0"/>
              <a:t>OD(15) 1T 1X A</a:t>
            </a:r>
            <a:r>
              <a:rPr lang="ja-JP" altLang="en-US" dirty="0" smtClean="0"/>
              <a:t>　</a:t>
            </a:r>
            <a:r>
              <a:rPr lang="en-US" altLang="ja-JP" dirty="0" smtClean="0"/>
              <a:t>		</a:t>
            </a:r>
            <a:r>
              <a:rPr lang="ja-JP" altLang="en-US" dirty="0" smtClean="0"/>
              <a:t>ファンギソンシロップ</a:t>
            </a:r>
            <a:r>
              <a:rPr lang="en-US" altLang="ja-JP" dirty="0" smtClean="0"/>
              <a:t>3ml 3X </a:t>
            </a:r>
            <a:r>
              <a:rPr lang="en-US" altLang="ja-JP" dirty="0" err="1" smtClean="0"/>
              <a:t>ndE</a:t>
            </a:r>
            <a:endParaRPr lang="en-US" altLang="ja-JP" dirty="0" smtClean="0"/>
          </a:p>
          <a:p>
            <a:pPr lvl="1">
              <a:buNone/>
            </a:pPr>
            <a:r>
              <a:rPr lang="ja-JP" altLang="en-US" dirty="0" smtClean="0"/>
              <a:t>ピモベンダン</a:t>
            </a:r>
            <a:r>
              <a:rPr lang="en-US" altLang="ja-JP" dirty="0" smtClean="0"/>
              <a:t>(1.25) 4T 2X M,A</a:t>
            </a:r>
            <a:r>
              <a:rPr lang="ja-JP" altLang="en-US" dirty="0" smtClean="0"/>
              <a:t>　　ハーフジゴキシン</a:t>
            </a:r>
            <a:r>
              <a:rPr lang="en-US" altLang="ja-JP" dirty="0" smtClean="0"/>
              <a:t>KY(0.125) 0.5T 1X M</a:t>
            </a:r>
          </a:p>
        </p:txBody>
      </p:sp>
    </p:spTree>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8614"/>
            <a:ext cx="8003232" cy="706090"/>
          </a:xfrm>
        </p:spPr>
        <p:txBody>
          <a:bodyPr>
            <a:normAutofit fontScale="90000"/>
          </a:bodyPr>
          <a:lstStyle/>
          <a:p>
            <a:r>
              <a:rPr kumimoji="1" lang="ja-JP" altLang="en-US" dirty="0" smtClean="0"/>
              <a:t>気腫性胃炎</a:t>
            </a:r>
            <a:endParaRPr kumimoji="1" lang="ja-JP" altLang="en-US" dirty="0"/>
          </a:p>
        </p:txBody>
      </p:sp>
      <p:sp>
        <p:nvSpPr>
          <p:cNvPr id="1026" name="AutoShape 2" descr="検査画像(ピクセル等倍)"/>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pic>
        <p:nvPicPr>
          <p:cNvPr id="1027" name="Picture 3"/>
          <p:cNvPicPr>
            <a:picLocks noChangeAspect="1" noChangeArrowheads="1"/>
          </p:cNvPicPr>
          <p:nvPr/>
        </p:nvPicPr>
        <p:blipFill>
          <a:blip r:embed="rId2" cstate="print"/>
          <a:srcRect/>
          <a:stretch>
            <a:fillRect/>
          </a:stretch>
        </p:blipFill>
        <p:spPr bwMode="auto">
          <a:xfrm>
            <a:off x="0" y="980728"/>
            <a:ext cx="4352925" cy="270510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4410075" y="980728"/>
            <a:ext cx="4733925" cy="3305175"/>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l="6660" t="23683"/>
          <a:stretch>
            <a:fillRect/>
          </a:stretch>
        </p:blipFill>
        <p:spPr bwMode="auto">
          <a:xfrm>
            <a:off x="0" y="3645024"/>
            <a:ext cx="4534222" cy="321297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67544" y="1196752"/>
            <a:ext cx="8229600" cy="1642503"/>
          </a:xfrm>
        </p:spPr>
        <p:txBody>
          <a:bodyPr>
            <a:noAutofit/>
          </a:bodyPr>
          <a:lstStyle/>
          <a:p>
            <a:pPr>
              <a:buNone/>
            </a:pPr>
            <a:r>
              <a:rPr kumimoji="1" lang="ja-JP" altLang="en-US" sz="1800" dirty="0" smtClean="0"/>
              <a:t>身体所見</a:t>
            </a:r>
            <a:endParaRPr kumimoji="1" lang="en-US" altLang="ja-JP" sz="1800" dirty="0" smtClean="0"/>
          </a:p>
          <a:p>
            <a:pPr lvl="1">
              <a:buNone/>
            </a:pPr>
            <a:r>
              <a:rPr lang="en-US" altLang="ja-JP" sz="1800" dirty="0" smtClean="0"/>
              <a:t>160cm</a:t>
            </a:r>
            <a:r>
              <a:rPr lang="ja-JP" altLang="en-US" sz="1800" dirty="0" smtClean="0"/>
              <a:t>　</a:t>
            </a:r>
            <a:r>
              <a:rPr lang="en-US" altLang="ja-JP" sz="1800" dirty="0" smtClean="0">
                <a:solidFill>
                  <a:srgbClr val="FF0000"/>
                </a:solidFill>
              </a:rPr>
              <a:t>51.4kg</a:t>
            </a:r>
            <a:r>
              <a:rPr lang="en-US" altLang="ja-JP" sz="1800" dirty="0" smtClean="0"/>
              <a:t>(</a:t>
            </a:r>
            <a:r>
              <a:rPr lang="ja-JP" altLang="en-US" sz="1800" dirty="0" smtClean="0"/>
              <a:t>前回退院時：</a:t>
            </a:r>
            <a:r>
              <a:rPr lang="en-US" altLang="ja-JP" sz="1800" dirty="0" smtClean="0"/>
              <a:t>46kg)</a:t>
            </a:r>
          </a:p>
          <a:p>
            <a:pPr lvl="1">
              <a:buNone/>
            </a:pPr>
            <a:r>
              <a:rPr kumimoji="1" lang="en-US" altLang="ja-JP" sz="1800" dirty="0" smtClean="0"/>
              <a:t>BT</a:t>
            </a:r>
            <a:r>
              <a:rPr kumimoji="1" lang="ja-JP" altLang="en-US" sz="1800" dirty="0" smtClean="0"/>
              <a:t>：</a:t>
            </a:r>
            <a:r>
              <a:rPr kumimoji="1" lang="en-US" altLang="ja-JP" sz="1800" dirty="0" smtClean="0"/>
              <a:t>36.1</a:t>
            </a:r>
            <a:r>
              <a:rPr lang="ja-JP" altLang="en-US" sz="1800" dirty="0" smtClean="0"/>
              <a:t>℃　</a:t>
            </a:r>
            <a:r>
              <a:rPr lang="en-US" altLang="ja-JP" sz="1800" dirty="0" smtClean="0"/>
              <a:t>HR</a:t>
            </a:r>
            <a:r>
              <a:rPr lang="ja-JP" altLang="en-US" sz="1800" dirty="0" smtClean="0"/>
              <a:t>：</a:t>
            </a:r>
            <a:r>
              <a:rPr lang="en-US" altLang="ja-JP" sz="1800" dirty="0" smtClean="0"/>
              <a:t>80/min</a:t>
            </a:r>
            <a:r>
              <a:rPr lang="ja-JP" altLang="en-US" sz="1800" dirty="0" err="1" smtClean="0"/>
              <a:t>、</a:t>
            </a:r>
            <a:r>
              <a:rPr lang="en-US" altLang="ja-JP" sz="1800" dirty="0" err="1" smtClean="0"/>
              <a:t>reg</a:t>
            </a:r>
            <a:r>
              <a:rPr lang="ja-JP" altLang="en-US" sz="1800" dirty="0" smtClean="0"/>
              <a:t>　</a:t>
            </a:r>
            <a:r>
              <a:rPr lang="en-US" altLang="ja-JP" sz="1800" dirty="0" smtClean="0">
                <a:solidFill>
                  <a:srgbClr val="FF0000"/>
                </a:solidFill>
              </a:rPr>
              <a:t>BP</a:t>
            </a:r>
            <a:r>
              <a:rPr lang="ja-JP" altLang="en-US" sz="1800" dirty="0" smtClean="0">
                <a:solidFill>
                  <a:srgbClr val="FF0000"/>
                </a:solidFill>
              </a:rPr>
              <a:t>：</a:t>
            </a:r>
            <a:r>
              <a:rPr lang="en-US" altLang="ja-JP" sz="1800" dirty="0" smtClean="0">
                <a:solidFill>
                  <a:srgbClr val="FF0000"/>
                </a:solidFill>
              </a:rPr>
              <a:t>86/62mmHg</a:t>
            </a:r>
          </a:p>
          <a:p>
            <a:pPr lvl="1">
              <a:buNone/>
            </a:pPr>
            <a:r>
              <a:rPr kumimoji="1" lang="en-US" altLang="ja-JP" sz="1800" dirty="0" smtClean="0"/>
              <a:t>Lung</a:t>
            </a:r>
            <a:r>
              <a:rPr kumimoji="1" lang="ja-JP" altLang="en-US" sz="1800" dirty="0" smtClean="0"/>
              <a:t>：</a:t>
            </a:r>
            <a:r>
              <a:rPr kumimoji="1" lang="en-US" altLang="ja-JP" sz="1800" dirty="0" smtClean="0"/>
              <a:t>no </a:t>
            </a:r>
            <a:r>
              <a:rPr kumimoji="1" lang="en-US" altLang="ja-JP" sz="1800" dirty="0" err="1" smtClean="0"/>
              <a:t>rale</a:t>
            </a:r>
            <a:r>
              <a:rPr lang="en-US" altLang="ja-JP" sz="1800" dirty="0" smtClean="0"/>
              <a:t> </a:t>
            </a:r>
            <a:r>
              <a:rPr lang="ja-JP" altLang="en-US" sz="1800" dirty="0" smtClean="0"/>
              <a:t>　</a:t>
            </a:r>
            <a:r>
              <a:rPr lang="en-US" altLang="ja-JP" sz="1800" dirty="0" smtClean="0"/>
              <a:t>Heart: no murmur,S1(</a:t>
            </a:r>
            <a:r>
              <a:rPr lang="ja-JP" altLang="en-US" sz="1800" dirty="0" smtClean="0"/>
              <a:t>→</a:t>
            </a:r>
            <a:r>
              <a:rPr lang="en-US" altLang="ja-JP" sz="1800" dirty="0" smtClean="0"/>
              <a:t>)S2(↑)S3(+)S4(-)</a:t>
            </a:r>
          </a:p>
          <a:p>
            <a:pPr lvl="1">
              <a:buNone/>
            </a:pPr>
            <a:r>
              <a:rPr lang="ja-JP" altLang="en-US" sz="1800" dirty="0" smtClean="0"/>
              <a:t>顔面、下腿、体幹に浮腫あり</a:t>
            </a:r>
            <a:endParaRPr kumimoji="1" lang="en-US" altLang="ja-JP" sz="1800" dirty="0" smtClean="0"/>
          </a:p>
        </p:txBody>
      </p:sp>
      <p:pic>
        <p:nvPicPr>
          <p:cNvPr id="1027" name="Picture 3"/>
          <p:cNvPicPr>
            <a:picLocks noChangeAspect="1" noChangeArrowheads="1"/>
          </p:cNvPicPr>
          <p:nvPr/>
        </p:nvPicPr>
        <p:blipFill>
          <a:blip r:embed="rId3" cstate="print"/>
          <a:srcRect t="7392" b="18691"/>
          <a:stretch>
            <a:fillRect/>
          </a:stretch>
        </p:blipFill>
        <p:spPr bwMode="auto">
          <a:xfrm>
            <a:off x="5580112" y="3140968"/>
            <a:ext cx="3333750" cy="3571876"/>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t="2290" b="17556"/>
          <a:stretch>
            <a:fillRect/>
          </a:stretch>
        </p:blipFill>
        <p:spPr bwMode="auto">
          <a:xfrm>
            <a:off x="467544" y="3284984"/>
            <a:ext cx="4646890" cy="3418185"/>
          </a:xfrm>
          <a:prstGeom prst="rect">
            <a:avLst/>
          </a:prstGeom>
          <a:noFill/>
          <a:ln w="9525">
            <a:noFill/>
            <a:miter lim="800000"/>
            <a:headEnd/>
            <a:tailEnd/>
          </a:ln>
          <a:effectLst/>
        </p:spPr>
      </p:pic>
      <p:sp>
        <p:nvSpPr>
          <p:cNvPr id="4" name="テキスト ボックス 3"/>
          <p:cNvSpPr txBox="1"/>
          <p:nvPr/>
        </p:nvSpPr>
        <p:spPr>
          <a:xfrm>
            <a:off x="5580112" y="6381328"/>
            <a:ext cx="3384376"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2000" dirty="0" smtClean="0"/>
              <a:t>CTR=</a:t>
            </a:r>
            <a:r>
              <a:rPr lang="ja-JP" altLang="en-US" sz="2000" dirty="0" smtClean="0"/>
              <a:t>  </a:t>
            </a:r>
            <a:r>
              <a:rPr lang="en-US" altLang="ja-JP" sz="2000" dirty="0" smtClean="0"/>
              <a:t>67</a:t>
            </a:r>
            <a:r>
              <a:rPr kumimoji="1" lang="en-US" altLang="ja-JP" sz="2000" dirty="0" smtClean="0"/>
              <a:t>%, </a:t>
            </a:r>
            <a:r>
              <a:rPr kumimoji="1" lang="ja-JP" altLang="en-US" sz="2000" dirty="0" smtClean="0"/>
              <a:t>両側胸水貯留</a:t>
            </a:r>
            <a:endParaRPr kumimoji="1" lang="ja-JP" altLang="en-US" sz="2000" dirty="0"/>
          </a:p>
        </p:txBody>
      </p:sp>
      <p:sp>
        <p:nvSpPr>
          <p:cNvPr id="5" name="タイトル 4"/>
          <p:cNvSpPr>
            <a:spLocks noGrp="1"/>
          </p:cNvSpPr>
          <p:nvPr>
            <p:ph type="title"/>
          </p:nvPr>
        </p:nvSpPr>
        <p:spPr/>
        <p:txBody>
          <a:bodyPr/>
          <a:lstStyle/>
          <a:p>
            <a:r>
              <a:rPr kumimoji="1" lang="ja-JP" altLang="en-US" dirty="0" smtClean="0"/>
              <a:t>身体所見・検査所見</a:t>
            </a:r>
            <a:endParaRPr kumimoji="1" lang="ja-JP" altLang="en-US" dirty="0"/>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052808" y="2012061"/>
            <a:ext cx="2921355" cy="4801315"/>
          </a:xfrm>
          <a:prstGeom prst="rect">
            <a:avLst/>
          </a:prstGeom>
        </p:spPr>
        <p:txBody>
          <a:bodyPr wrap="square">
            <a:spAutoFit/>
          </a:bodyPr>
          <a:lstStyle/>
          <a:p>
            <a:r>
              <a:rPr lang="en-US" altLang="ja-JP" dirty="0" smtClean="0">
                <a:solidFill>
                  <a:srgbClr val="0000FF"/>
                </a:solidFill>
              </a:rPr>
              <a:t>TP 	5.6g/</a:t>
            </a:r>
            <a:r>
              <a:rPr lang="en-US" altLang="ja-JP" dirty="0" err="1" smtClean="0">
                <a:solidFill>
                  <a:srgbClr val="0000FF"/>
                </a:solidFill>
              </a:rPr>
              <a:t>dL</a:t>
            </a:r>
            <a:r>
              <a:rPr lang="en-US" altLang="ja-JP" dirty="0" smtClean="0">
                <a:solidFill>
                  <a:srgbClr val="0000FF"/>
                </a:solidFill>
              </a:rPr>
              <a:t> </a:t>
            </a:r>
          </a:p>
          <a:p>
            <a:r>
              <a:rPr lang="en-US" altLang="ja-JP" dirty="0" smtClean="0">
                <a:solidFill>
                  <a:srgbClr val="0000CC"/>
                </a:solidFill>
              </a:rPr>
              <a:t>Alb	3.4g/</a:t>
            </a:r>
            <a:r>
              <a:rPr lang="en-US" altLang="ja-JP" dirty="0" err="1" smtClean="0">
                <a:solidFill>
                  <a:srgbClr val="0000CC"/>
                </a:solidFill>
              </a:rPr>
              <a:t>dL</a:t>
            </a:r>
            <a:r>
              <a:rPr lang="en-US" altLang="ja-JP" dirty="0" smtClean="0">
                <a:solidFill>
                  <a:srgbClr val="0000CC"/>
                </a:solidFill>
              </a:rPr>
              <a:t> </a:t>
            </a:r>
          </a:p>
          <a:p>
            <a:r>
              <a:rPr lang="en-US" altLang="ja-JP" dirty="0" smtClean="0"/>
              <a:t>Na	142mEq/L </a:t>
            </a:r>
          </a:p>
          <a:p>
            <a:r>
              <a:rPr lang="en-US" altLang="ja-JP" dirty="0" smtClean="0"/>
              <a:t>K 	4.1mEq/L </a:t>
            </a:r>
          </a:p>
          <a:p>
            <a:r>
              <a:rPr lang="en-US" altLang="ja-JP" dirty="0" err="1" smtClean="0"/>
              <a:t>Cl</a:t>
            </a:r>
            <a:r>
              <a:rPr lang="en-US" altLang="ja-JP" dirty="0" smtClean="0"/>
              <a:t> 	106mEq/L </a:t>
            </a:r>
          </a:p>
          <a:p>
            <a:r>
              <a:rPr lang="en-US" altLang="ja-JP" dirty="0" smtClean="0"/>
              <a:t>Ca 	9.1mg/</a:t>
            </a:r>
            <a:r>
              <a:rPr lang="en-US" altLang="ja-JP" dirty="0" err="1" smtClean="0"/>
              <a:t>dL</a:t>
            </a:r>
            <a:r>
              <a:rPr lang="en-US" altLang="ja-JP" dirty="0" smtClean="0"/>
              <a:t> </a:t>
            </a:r>
          </a:p>
          <a:p>
            <a:r>
              <a:rPr lang="en-US" altLang="ja-JP" dirty="0" smtClean="0">
                <a:solidFill>
                  <a:srgbClr val="FF0000"/>
                </a:solidFill>
              </a:rPr>
              <a:t>BUN 	28.2mg/</a:t>
            </a:r>
            <a:r>
              <a:rPr lang="en-US" altLang="ja-JP" dirty="0" err="1" smtClean="0">
                <a:solidFill>
                  <a:srgbClr val="FF0000"/>
                </a:solidFill>
              </a:rPr>
              <a:t>dL</a:t>
            </a:r>
            <a:r>
              <a:rPr lang="en-US" altLang="ja-JP" dirty="0" smtClean="0">
                <a:solidFill>
                  <a:srgbClr val="FF0000"/>
                </a:solidFill>
              </a:rPr>
              <a:t> </a:t>
            </a:r>
          </a:p>
          <a:p>
            <a:r>
              <a:rPr lang="en-US" altLang="ja-JP" dirty="0" err="1" smtClean="0">
                <a:solidFill>
                  <a:srgbClr val="FF0000"/>
                </a:solidFill>
              </a:rPr>
              <a:t>Crea</a:t>
            </a:r>
            <a:r>
              <a:rPr lang="en-US" altLang="ja-JP" dirty="0" smtClean="0">
                <a:solidFill>
                  <a:srgbClr val="FF0000"/>
                </a:solidFill>
              </a:rPr>
              <a:t> 	1.06mg/</a:t>
            </a:r>
            <a:r>
              <a:rPr lang="en-US" altLang="ja-JP" dirty="0" err="1" smtClean="0">
                <a:solidFill>
                  <a:srgbClr val="FF0000"/>
                </a:solidFill>
              </a:rPr>
              <a:t>dL</a:t>
            </a:r>
            <a:r>
              <a:rPr lang="en-US" altLang="ja-JP" dirty="0" smtClean="0">
                <a:solidFill>
                  <a:srgbClr val="FF0000"/>
                </a:solidFill>
              </a:rPr>
              <a:t> </a:t>
            </a:r>
          </a:p>
          <a:p>
            <a:r>
              <a:rPr lang="en-US" altLang="ja-JP" dirty="0" err="1" smtClean="0">
                <a:solidFill>
                  <a:srgbClr val="0000CC"/>
                </a:solidFill>
              </a:rPr>
              <a:t>eGFR</a:t>
            </a:r>
            <a:r>
              <a:rPr lang="ja-JP" altLang="en-US" dirty="0" smtClean="0">
                <a:solidFill>
                  <a:srgbClr val="0000CC"/>
                </a:solidFill>
              </a:rPr>
              <a:t>　</a:t>
            </a:r>
            <a:r>
              <a:rPr lang="en-US" altLang="ja-JP" sz="1600" dirty="0" smtClean="0">
                <a:solidFill>
                  <a:srgbClr val="0000CC"/>
                </a:solidFill>
              </a:rPr>
              <a:t>55mL/min/1.73m</a:t>
            </a:r>
            <a:r>
              <a:rPr lang="en-US" altLang="ja-JP" sz="1600" baseline="30000" dirty="0" smtClean="0">
                <a:solidFill>
                  <a:srgbClr val="0000CC"/>
                </a:solidFill>
              </a:rPr>
              <a:t>2 </a:t>
            </a:r>
          </a:p>
          <a:p>
            <a:r>
              <a:rPr lang="en-US" altLang="ja-JP" dirty="0" smtClean="0">
                <a:solidFill>
                  <a:srgbClr val="FF0000"/>
                </a:solidFill>
              </a:rPr>
              <a:t>T-</a:t>
            </a:r>
            <a:r>
              <a:rPr lang="en-US" altLang="ja-JP" dirty="0" err="1" smtClean="0">
                <a:solidFill>
                  <a:srgbClr val="FF0000"/>
                </a:solidFill>
              </a:rPr>
              <a:t>Bil</a:t>
            </a:r>
            <a:r>
              <a:rPr lang="en-US" altLang="ja-JP" dirty="0" smtClean="0">
                <a:solidFill>
                  <a:srgbClr val="FF0000"/>
                </a:solidFill>
              </a:rPr>
              <a:t> 	1.4mg/</a:t>
            </a:r>
            <a:r>
              <a:rPr lang="en-US" altLang="ja-JP" dirty="0" err="1" smtClean="0">
                <a:solidFill>
                  <a:srgbClr val="FF0000"/>
                </a:solidFill>
              </a:rPr>
              <a:t>dL</a:t>
            </a:r>
            <a:r>
              <a:rPr lang="en-US" altLang="ja-JP" dirty="0" smtClean="0">
                <a:solidFill>
                  <a:srgbClr val="FF0000"/>
                </a:solidFill>
              </a:rPr>
              <a:t> </a:t>
            </a:r>
          </a:p>
          <a:p>
            <a:r>
              <a:rPr lang="en-US" altLang="ja-JP" dirty="0" smtClean="0"/>
              <a:t>AST 	17U/L </a:t>
            </a:r>
          </a:p>
          <a:p>
            <a:r>
              <a:rPr lang="en-US" altLang="ja-JP" dirty="0" smtClean="0"/>
              <a:t>ALT 	6U/L </a:t>
            </a:r>
          </a:p>
          <a:p>
            <a:r>
              <a:rPr lang="en-US" altLang="ja-JP" dirty="0" smtClean="0">
                <a:solidFill>
                  <a:srgbClr val="FF0000"/>
                </a:solidFill>
              </a:rPr>
              <a:t>LDH</a:t>
            </a:r>
            <a:r>
              <a:rPr lang="ja-JP" altLang="en-US" dirty="0" smtClean="0">
                <a:solidFill>
                  <a:srgbClr val="FF0000"/>
                </a:solidFill>
              </a:rPr>
              <a:t> </a:t>
            </a:r>
            <a:r>
              <a:rPr lang="en-US" altLang="ja-JP" dirty="0" smtClean="0">
                <a:solidFill>
                  <a:srgbClr val="FF0000"/>
                </a:solidFill>
              </a:rPr>
              <a:t>	215U/L </a:t>
            </a:r>
          </a:p>
          <a:p>
            <a:r>
              <a:rPr lang="en-US" altLang="ja-JP" dirty="0" err="1" smtClean="0"/>
              <a:t>γ</a:t>
            </a:r>
            <a:r>
              <a:rPr lang="el-GR" altLang="ja-JP" dirty="0" smtClean="0"/>
              <a:t>-</a:t>
            </a:r>
            <a:r>
              <a:rPr lang="en-US" altLang="ja-JP" dirty="0" smtClean="0"/>
              <a:t>GTP	</a:t>
            </a:r>
            <a:r>
              <a:rPr lang="ja-JP" altLang="en-US" dirty="0" smtClean="0"/>
              <a:t> </a:t>
            </a:r>
            <a:r>
              <a:rPr lang="en-US" altLang="ja-JP" dirty="0" smtClean="0"/>
              <a:t>42U/L </a:t>
            </a:r>
          </a:p>
          <a:p>
            <a:r>
              <a:rPr lang="en-US" altLang="ja-JP" dirty="0" smtClean="0"/>
              <a:t>ALP	 235U/L </a:t>
            </a:r>
          </a:p>
          <a:p>
            <a:r>
              <a:rPr lang="en-US" altLang="ja-JP" dirty="0" smtClean="0">
                <a:solidFill>
                  <a:srgbClr val="0000CC"/>
                </a:solidFill>
              </a:rPr>
              <a:t>CHE	 110U/L </a:t>
            </a:r>
          </a:p>
          <a:p>
            <a:r>
              <a:rPr lang="en-US" altLang="ja-JP" dirty="0" smtClean="0">
                <a:solidFill>
                  <a:srgbClr val="0000FF"/>
                </a:solidFill>
              </a:rPr>
              <a:t>CK 	</a:t>
            </a:r>
            <a:r>
              <a:rPr lang="ja-JP" altLang="ja-JP" dirty="0" smtClean="0">
                <a:solidFill>
                  <a:srgbClr val="0000FF"/>
                </a:solidFill>
              </a:rPr>
              <a:t> </a:t>
            </a:r>
            <a:r>
              <a:rPr lang="en-US" altLang="ja-JP" dirty="0" smtClean="0">
                <a:solidFill>
                  <a:srgbClr val="0000FF"/>
                </a:solidFill>
              </a:rPr>
              <a:t>54U/L </a:t>
            </a:r>
          </a:p>
        </p:txBody>
      </p:sp>
      <p:sp>
        <p:nvSpPr>
          <p:cNvPr id="6" name="正方形/長方形 5"/>
          <p:cNvSpPr/>
          <p:nvPr/>
        </p:nvSpPr>
        <p:spPr>
          <a:xfrm>
            <a:off x="251520" y="2012061"/>
            <a:ext cx="2862466" cy="3416320"/>
          </a:xfrm>
          <a:prstGeom prst="rect">
            <a:avLst/>
          </a:prstGeom>
        </p:spPr>
        <p:txBody>
          <a:bodyPr wrap="square">
            <a:spAutoFit/>
          </a:bodyPr>
          <a:lstStyle/>
          <a:p>
            <a:r>
              <a:rPr lang="en-US" altLang="ja-JP" dirty="0" smtClean="0"/>
              <a:t>WBC 	4800/</a:t>
            </a:r>
            <a:r>
              <a:rPr lang="el-GR" altLang="ja-JP" dirty="0" smtClean="0"/>
              <a:t>μ</a:t>
            </a:r>
            <a:r>
              <a:rPr lang="en-US" altLang="ja-JP" dirty="0" smtClean="0"/>
              <a:t>L</a:t>
            </a:r>
          </a:p>
          <a:p>
            <a:r>
              <a:rPr lang="en-US" altLang="ja-JP" dirty="0" smtClean="0"/>
              <a:t>	</a:t>
            </a:r>
            <a:r>
              <a:rPr lang="en-US" altLang="ja-JP" dirty="0" err="1" smtClean="0"/>
              <a:t>Baso</a:t>
            </a:r>
            <a:r>
              <a:rPr lang="en-US" altLang="ja-JP" dirty="0" smtClean="0"/>
              <a:t> 	2.0</a:t>
            </a:r>
            <a:r>
              <a:rPr lang="ja-JP" altLang="en-US" dirty="0" smtClean="0"/>
              <a:t>％</a:t>
            </a:r>
            <a:endParaRPr lang="en-US" altLang="ja-JP" dirty="0" smtClean="0"/>
          </a:p>
          <a:p>
            <a:r>
              <a:rPr lang="en-US" altLang="ja-JP" dirty="0" smtClean="0"/>
              <a:t>	Eosin 	4.0</a:t>
            </a:r>
            <a:r>
              <a:rPr lang="ja-JP" altLang="en-US" dirty="0" smtClean="0"/>
              <a:t>％</a:t>
            </a:r>
            <a:endParaRPr lang="en-US" altLang="ja-JP" dirty="0" smtClean="0"/>
          </a:p>
          <a:p>
            <a:r>
              <a:rPr lang="en-US" altLang="ja-JP" dirty="0" smtClean="0"/>
              <a:t>	</a:t>
            </a:r>
            <a:r>
              <a:rPr lang="en-US" altLang="ja-JP" dirty="0" err="1" smtClean="0"/>
              <a:t>Neut</a:t>
            </a:r>
            <a:r>
              <a:rPr lang="ja-JP" altLang="en-US" dirty="0" smtClean="0"/>
              <a:t>　　</a:t>
            </a:r>
            <a:r>
              <a:rPr lang="en-US" altLang="ja-JP" dirty="0" smtClean="0"/>
              <a:t>71</a:t>
            </a:r>
            <a:r>
              <a:rPr lang="ja-JP" altLang="en-US" dirty="0" smtClean="0"/>
              <a:t>％ </a:t>
            </a:r>
            <a:endParaRPr lang="en-US" altLang="ja-JP" dirty="0" smtClean="0"/>
          </a:p>
          <a:p>
            <a:r>
              <a:rPr lang="en-US" altLang="ja-JP" dirty="0" smtClean="0"/>
              <a:t>	</a:t>
            </a:r>
            <a:r>
              <a:rPr lang="en-US" altLang="ja-JP" dirty="0" err="1" smtClean="0"/>
              <a:t>Lymp</a:t>
            </a:r>
            <a:r>
              <a:rPr lang="en-US" altLang="ja-JP" dirty="0" smtClean="0"/>
              <a:t> 	15</a:t>
            </a:r>
            <a:r>
              <a:rPr lang="ja-JP" altLang="en-US" dirty="0" smtClean="0"/>
              <a:t>％ </a:t>
            </a:r>
            <a:endParaRPr lang="en-US" altLang="ja-JP" dirty="0" smtClean="0"/>
          </a:p>
          <a:p>
            <a:r>
              <a:rPr lang="en-US" altLang="ja-JP" dirty="0" smtClean="0"/>
              <a:t>	Mono 	</a:t>
            </a:r>
            <a:r>
              <a:rPr lang="ja-JP" altLang="en-US" dirty="0" smtClean="0"/>
              <a:t>　</a:t>
            </a:r>
            <a:r>
              <a:rPr lang="en-US" altLang="ja-JP" dirty="0" smtClean="0"/>
              <a:t>8</a:t>
            </a:r>
            <a:r>
              <a:rPr lang="ja-JP" altLang="en-US" dirty="0" smtClean="0"/>
              <a:t>％ </a:t>
            </a:r>
            <a:endParaRPr lang="en-US" altLang="ja-JP" dirty="0" smtClean="0"/>
          </a:p>
          <a:p>
            <a:r>
              <a:rPr lang="en-US" altLang="ja-JP" dirty="0" smtClean="0">
                <a:solidFill>
                  <a:srgbClr val="FF0000"/>
                </a:solidFill>
              </a:rPr>
              <a:t> </a:t>
            </a:r>
          </a:p>
          <a:p>
            <a:r>
              <a:rPr lang="en-US" altLang="ja-JP" dirty="0" err="1" smtClean="0">
                <a:solidFill>
                  <a:srgbClr val="0000CC"/>
                </a:solidFill>
              </a:rPr>
              <a:t>Hgb</a:t>
            </a:r>
            <a:r>
              <a:rPr lang="en-US" altLang="ja-JP" dirty="0" smtClean="0">
                <a:solidFill>
                  <a:srgbClr val="0000CC"/>
                </a:solidFill>
              </a:rPr>
              <a:t> 	11.0g/</a:t>
            </a:r>
            <a:r>
              <a:rPr lang="en-US" altLang="ja-JP" dirty="0" err="1" smtClean="0">
                <a:solidFill>
                  <a:srgbClr val="0000CC"/>
                </a:solidFill>
              </a:rPr>
              <a:t>dL</a:t>
            </a:r>
            <a:endParaRPr lang="en-US" altLang="ja-JP" dirty="0" smtClean="0">
              <a:solidFill>
                <a:srgbClr val="0000CC"/>
              </a:solidFill>
            </a:endParaRPr>
          </a:p>
          <a:p>
            <a:r>
              <a:rPr lang="en-US" altLang="ja-JP" dirty="0" err="1" smtClean="0">
                <a:solidFill>
                  <a:srgbClr val="0000CC"/>
                </a:solidFill>
              </a:rPr>
              <a:t>Hct</a:t>
            </a:r>
            <a:r>
              <a:rPr lang="en-US" altLang="ja-JP" dirty="0" smtClean="0">
                <a:solidFill>
                  <a:srgbClr val="0000CC"/>
                </a:solidFill>
              </a:rPr>
              <a:t> 	34.7</a:t>
            </a:r>
            <a:r>
              <a:rPr lang="ja-JP" altLang="en-US" dirty="0" smtClean="0">
                <a:solidFill>
                  <a:srgbClr val="0000CC"/>
                </a:solidFill>
              </a:rPr>
              <a:t>％ </a:t>
            </a:r>
            <a:endParaRPr lang="en-US" altLang="ja-JP" dirty="0" smtClean="0">
              <a:solidFill>
                <a:srgbClr val="0000CC"/>
              </a:solidFill>
            </a:endParaRPr>
          </a:p>
          <a:p>
            <a:r>
              <a:rPr lang="en-US" altLang="ja-JP" dirty="0" smtClean="0">
                <a:solidFill>
                  <a:srgbClr val="FF0000"/>
                </a:solidFill>
              </a:rPr>
              <a:t>MCV 	103fL </a:t>
            </a:r>
          </a:p>
          <a:p>
            <a:r>
              <a:rPr lang="en-US" altLang="ja-JP" dirty="0" smtClean="0"/>
              <a:t>MCH 	32.6pg </a:t>
            </a:r>
          </a:p>
          <a:p>
            <a:r>
              <a:rPr lang="en-US" altLang="ja-JP" dirty="0" smtClean="0">
                <a:solidFill>
                  <a:srgbClr val="0000CC"/>
                </a:solidFill>
              </a:rPr>
              <a:t>PLT 	107×10</a:t>
            </a:r>
            <a:r>
              <a:rPr lang="ja-JP" altLang="en-US" dirty="0" smtClean="0">
                <a:solidFill>
                  <a:srgbClr val="0000CC"/>
                </a:solidFill>
              </a:rPr>
              <a:t>＾</a:t>
            </a:r>
            <a:r>
              <a:rPr lang="en-US" altLang="ja-JP" dirty="0" smtClean="0">
                <a:solidFill>
                  <a:srgbClr val="0000CC"/>
                </a:solidFill>
              </a:rPr>
              <a:t>3/</a:t>
            </a:r>
            <a:r>
              <a:rPr lang="el-GR" altLang="ja-JP" dirty="0" smtClean="0">
                <a:solidFill>
                  <a:srgbClr val="0000CC"/>
                </a:solidFill>
              </a:rPr>
              <a:t>μ</a:t>
            </a:r>
            <a:r>
              <a:rPr lang="en-US" altLang="ja-JP" dirty="0" smtClean="0">
                <a:solidFill>
                  <a:srgbClr val="0000CC"/>
                </a:solidFill>
              </a:rPr>
              <a:t>L </a:t>
            </a:r>
          </a:p>
        </p:txBody>
      </p:sp>
      <p:sp>
        <p:nvSpPr>
          <p:cNvPr id="7" name="正方形/長方形 6"/>
          <p:cNvSpPr/>
          <p:nvPr/>
        </p:nvSpPr>
        <p:spPr>
          <a:xfrm>
            <a:off x="5910328" y="2012061"/>
            <a:ext cx="3071802" cy="4524316"/>
          </a:xfrm>
          <a:prstGeom prst="rect">
            <a:avLst/>
          </a:prstGeom>
        </p:spPr>
        <p:txBody>
          <a:bodyPr wrap="square">
            <a:spAutoFit/>
          </a:bodyPr>
          <a:lstStyle/>
          <a:p>
            <a:r>
              <a:rPr lang="en-US" altLang="ja-JP" dirty="0" smtClean="0">
                <a:solidFill>
                  <a:srgbClr val="FF0000"/>
                </a:solidFill>
              </a:rPr>
              <a:t>CRP 	</a:t>
            </a:r>
            <a:r>
              <a:rPr lang="ja-JP" altLang="en-US" dirty="0" smtClean="0">
                <a:solidFill>
                  <a:srgbClr val="FF0000"/>
                </a:solidFill>
              </a:rPr>
              <a:t>　</a:t>
            </a:r>
            <a:r>
              <a:rPr lang="en-US" altLang="ja-JP" dirty="0" smtClean="0">
                <a:solidFill>
                  <a:srgbClr val="FF0000"/>
                </a:solidFill>
              </a:rPr>
              <a:t>0.13mg/</a:t>
            </a:r>
            <a:r>
              <a:rPr lang="en-US" altLang="ja-JP" dirty="0" err="1" smtClean="0">
                <a:solidFill>
                  <a:srgbClr val="FF0000"/>
                </a:solidFill>
              </a:rPr>
              <a:t>dL</a:t>
            </a:r>
            <a:endParaRPr lang="en-US" altLang="ja-JP" dirty="0" smtClean="0">
              <a:solidFill>
                <a:srgbClr val="FF0000"/>
              </a:solidFill>
            </a:endParaRPr>
          </a:p>
          <a:p>
            <a:r>
              <a:rPr lang="en-US" altLang="ja-JP" dirty="0" smtClean="0"/>
              <a:t>TG 	</a:t>
            </a:r>
            <a:r>
              <a:rPr lang="ja-JP" altLang="en-US" dirty="0" smtClean="0"/>
              <a:t>　</a:t>
            </a:r>
            <a:r>
              <a:rPr lang="en-US" altLang="ja-JP" dirty="0" smtClean="0"/>
              <a:t>96mg/</a:t>
            </a:r>
            <a:r>
              <a:rPr lang="en-US" altLang="ja-JP" dirty="0" err="1" smtClean="0"/>
              <a:t>dL</a:t>
            </a:r>
            <a:endParaRPr lang="en-US" altLang="ja-JP" dirty="0" smtClean="0"/>
          </a:p>
          <a:p>
            <a:r>
              <a:rPr lang="en-US" altLang="ja-JP" dirty="0" smtClean="0"/>
              <a:t>T-</a:t>
            </a:r>
            <a:r>
              <a:rPr lang="en-US" altLang="ja-JP" dirty="0" err="1" smtClean="0"/>
              <a:t>Chol</a:t>
            </a:r>
            <a:r>
              <a:rPr lang="en-US" altLang="ja-JP" dirty="0" smtClean="0"/>
              <a:t>	</a:t>
            </a:r>
            <a:r>
              <a:rPr lang="ja-JP" altLang="en-US" dirty="0" smtClean="0"/>
              <a:t>　</a:t>
            </a:r>
            <a:r>
              <a:rPr lang="en-US" altLang="ja-JP" dirty="0" smtClean="0"/>
              <a:t>147mg/</a:t>
            </a:r>
            <a:r>
              <a:rPr lang="en-US" altLang="ja-JP" dirty="0" err="1" smtClean="0"/>
              <a:t>dL</a:t>
            </a:r>
            <a:endParaRPr lang="en-US" altLang="ja-JP" dirty="0" smtClean="0"/>
          </a:p>
          <a:p>
            <a:r>
              <a:rPr lang="en-US" altLang="ja-JP" dirty="0" smtClean="0">
                <a:solidFill>
                  <a:srgbClr val="3333CC"/>
                </a:solidFill>
              </a:rPr>
              <a:t>HDL-C	</a:t>
            </a:r>
            <a:r>
              <a:rPr lang="ja-JP" altLang="en-US" dirty="0" smtClean="0">
                <a:solidFill>
                  <a:srgbClr val="3333CC"/>
                </a:solidFill>
              </a:rPr>
              <a:t>　</a:t>
            </a:r>
            <a:r>
              <a:rPr lang="en-US" altLang="ja-JP" dirty="0" smtClean="0">
                <a:solidFill>
                  <a:srgbClr val="3333CC"/>
                </a:solidFill>
              </a:rPr>
              <a:t>52mg/</a:t>
            </a:r>
            <a:r>
              <a:rPr lang="en-US" altLang="ja-JP" dirty="0" err="1" smtClean="0">
                <a:solidFill>
                  <a:srgbClr val="3333CC"/>
                </a:solidFill>
              </a:rPr>
              <a:t>dL</a:t>
            </a:r>
            <a:r>
              <a:rPr lang="en-US" altLang="ja-JP" dirty="0" smtClean="0">
                <a:solidFill>
                  <a:srgbClr val="3333CC"/>
                </a:solidFill>
              </a:rPr>
              <a:t> </a:t>
            </a:r>
          </a:p>
          <a:p>
            <a:r>
              <a:rPr lang="en-US" altLang="ja-JP" dirty="0" smtClean="0"/>
              <a:t>P-</a:t>
            </a:r>
            <a:r>
              <a:rPr lang="en-US" altLang="ja-JP" dirty="0" err="1" smtClean="0"/>
              <a:t>Glu</a:t>
            </a:r>
            <a:r>
              <a:rPr lang="en-US" altLang="ja-JP" dirty="0" smtClean="0"/>
              <a:t> 	</a:t>
            </a:r>
            <a:r>
              <a:rPr lang="ja-JP" altLang="en-US" dirty="0" smtClean="0"/>
              <a:t>　</a:t>
            </a:r>
            <a:r>
              <a:rPr lang="en-US" altLang="ja-JP" dirty="0" smtClean="0"/>
              <a:t>134mg/</a:t>
            </a:r>
            <a:r>
              <a:rPr lang="en-US" altLang="ja-JP" dirty="0" err="1" smtClean="0"/>
              <a:t>dL</a:t>
            </a:r>
            <a:r>
              <a:rPr lang="en-US" altLang="ja-JP" dirty="0" smtClean="0"/>
              <a:t> </a:t>
            </a:r>
          </a:p>
          <a:p>
            <a:r>
              <a:rPr lang="en-US" altLang="ja-JP" dirty="0" smtClean="0"/>
              <a:t>HbA1c 	</a:t>
            </a:r>
            <a:r>
              <a:rPr lang="ja-JP" altLang="en-US" dirty="0" smtClean="0"/>
              <a:t>　</a:t>
            </a:r>
            <a:r>
              <a:rPr lang="en-US" altLang="ja-JP" dirty="0" smtClean="0"/>
              <a:t>5.6</a:t>
            </a:r>
            <a:r>
              <a:rPr lang="ja-JP" altLang="en-US" dirty="0" smtClean="0"/>
              <a:t>％ </a:t>
            </a:r>
            <a:endParaRPr lang="en-US" altLang="ja-JP" dirty="0" smtClean="0"/>
          </a:p>
          <a:p>
            <a:r>
              <a:rPr lang="en-US" altLang="ja-JP" dirty="0" smtClean="0">
                <a:solidFill>
                  <a:srgbClr val="FF0000"/>
                </a:solidFill>
              </a:rPr>
              <a:t>BNP	</a:t>
            </a:r>
            <a:r>
              <a:rPr lang="ja-JP" altLang="en-US" dirty="0" smtClean="0">
                <a:solidFill>
                  <a:srgbClr val="FF0000"/>
                </a:solidFill>
              </a:rPr>
              <a:t>　</a:t>
            </a:r>
            <a:r>
              <a:rPr lang="en-US" altLang="ja-JP" dirty="0" smtClean="0">
                <a:solidFill>
                  <a:srgbClr val="FF0000"/>
                </a:solidFill>
              </a:rPr>
              <a:t>114.5pg/</a:t>
            </a:r>
            <a:r>
              <a:rPr lang="en-US" altLang="ja-JP" dirty="0" err="1" smtClean="0">
                <a:solidFill>
                  <a:srgbClr val="FF0000"/>
                </a:solidFill>
              </a:rPr>
              <a:t>mL</a:t>
            </a:r>
            <a:endParaRPr lang="en-US" altLang="ja-JP" dirty="0" smtClean="0">
              <a:solidFill>
                <a:srgbClr val="FF0000"/>
              </a:solidFill>
            </a:endParaRPr>
          </a:p>
          <a:p>
            <a:r>
              <a:rPr lang="en-US" altLang="ja-JP" dirty="0" smtClean="0"/>
              <a:t>TSH	</a:t>
            </a:r>
            <a:r>
              <a:rPr lang="ja-JP" altLang="en-US" dirty="0" smtClean="0"/>
              <a:t>　</a:t>
            </a:r>
            <a:r>
              <a:rPr lang="en-US" altLang="ja-JP" dirty="0" smtClean="0"/>
              <a:t>1.60μIU/</a:t>
            </a:r>
            <a:r>
              <a:rPr lang="en-US" altLang="ja-JP" dirty="0" err="1" smtClean="0"/>
              <a:t>mL</a:t>
            </a:r>
            <a:endParaRPr lang="en-US" altLang="ja-JP" dirty="0" smtClean="0"/>
          </a:p>
          <a:p>
            <a:r>
              <a:rPr lang="en-US" altLang="ja-JP" dirty="0" smtClean="0"/>
              <a:t>FT3	</a:t>
            </a:r>
            <a:r>
              <a:rPr lang="ja-JP" altLang="en-US" dirty="0" smtClean="0"/>
              <a:t>　</a:t>
            </a:r>
            <a:r>
              <a:rPr lang="en-US" altLang="ja-JP" dirty="0" smtClean="0"/>
              <a:t>4.30pg/</a:t>
            </a:r>
            <a:r>
              <a:rPr lang="en-US" altLang="ja-JP" dirty="0" err="1" smtClean="0"/>
              <a:t>mL</a:t>
            </a:r>
            <a:endParaRPr lang="en-US" altLang="ja-JP" dirty="0" smtClean="0"/>
          </a:p>
          <a:p>
            <a:r>
              <a:rPr lang="en-US" altLang="ja-JP" dirty="0" smtClean="0"/>
              <a:t>FT4	</a:t>
            </a:r>
            <a:r>
              <a:rPr lang="ja-JP" altLang="en-US" dirty="0" smtClean="0"/>
              <a:t>　</a:t>
            </a:r>
            <a:r>
              <a:rPr lang="en-US" altLang="ja-JP" dirty="0" smtClean="0"/>
              <a:t>0.62ng/</a:t>
            </a:r>
            <a:r>
              <a:rPr lang="en-US" altLang="ja-JP" dirty="0" err="1" smtClean="0"/>
              <a:t>dL</a:t>
            </a:r>
            <a:endParaRPr lang="en-US" altLang="ja-JP" dirty="0" smtClean="0"/>
          </a:p>
          <a:p>
            <a:endParaRPr lang="en-US" altLang="ja-JP" dirty="0" smtClean="0"/>
          </a:p>
          <a:p>
            <a:endParaRPr lang="en-US" altLang="ja-JP" dirty="0" smtClean="0"/>
          </a:p>
          <a:p>
            <a:r>
              <a:rPr lang="en-US" altLang="ja-JP" dirty="0" smtClean="0"/>
              <a:t>PT(INR) </a:t>
            </a:r>
            <a:r>
              <a:rPr lang="ja-JP" altLang="ja-JP" dirty="0"/>
              <a:t>　</a:t>
            </a:r>
            <a:r>
              <a:rPr lang="en-US" altLang="ja-JP" dirty="0" smtClean="0"/>
              <a:t>2.28</a:t>
            </a:r>
          </a:p>
          <a:p>
            <a:r>
              <a:rPr lang="en-US" altLang="ja-JP" dirty="0" smtClean="0"/>
              <a:t>APTT(</a:t>
            </a:r>
            <a:r>
              <a:rPr lang="ja-JP" altLang="en-US" dirty="0" smtClean="0"/>
              <a:t>秒</a:t>
            </a:r>
            <a:r>
              <a:rPr lang="en-US" altLang="ja-JP" dirty="0" smtClean="0"/>
              <a:t>)</a:t>
            </a:r>
            <a:r>
              <a:rPr lang="ja-JP" altLang="en-US" dirty="0" smtClean="0"/>
              <a:t>　</a:t>
            </a:r>
            <a:r>
              <a:rPr lang="en-US" altLang="ja-JP" dirty="0" smtClean="0"/>
              <a:t>41.4</a:t>
            </a:r>
            <a:r>
              <a:rPr lang="ja-JP" altLang="en-US" dirty="0" smtClean="0"/>
              <a:t>秒 </a:t>
            </a:r>
            <a:endParaRPr lang="en-US" altLang="ja-JP" dirty="0" smtClean="0"/>
          </a:p>
          <a:p>
            <a:r>
              <a:rPr lang="en-US" altLang="ja-JP" dirty="0" smtClean="0">
                <a:solidFill>
                  <a:srgbClr val="FF0000"/>
                </a:solidFill>
              </a:rPr>
              <a:t>D-dimer </a:t>
            </a:r>
            <a:r>
              <a:rPr lang="ja-JP" altLang="ja-JP" dirty="0">
                <a:solidFill>
                  <a:srgbClr val="FF0000"/>
                </a:solidFill>
              </a:rPr>
              <a:t>　</a:t>
            </a:r>
            <a:r>
              <a:rPr lang="en-US" altLang="ja-JP" dirty="0" smtClean="0">
                <a:solidFill>
                  <a:srgbClr val="FF0000"/>
                </a:solidFill>
              </a:rPr>
              <a:t>1.5</a:t>
            </a:r>
            <a:r>
              <a:rPr lang="el-GR" altLang="ja-JP" dirty="0" smtClean="0">
                <a:solidFill>
                  <a:srgbClr val="FF0000"/>
                </a:solidFill>
              </a:rPr>
              <a:t>μ</a:t>
            </a:r>
            <a:r>
              <a:rPr lang="en-US" altLang="ja-JP" dirty="0" smtClean="0">
                <a:solidFill>
                  <a:srgbClr val="FF0000"/>
                </a:solidFill>
              </a:rPr>
              <a:t>g/mL</a:t>
            </a:r>
          </a:p>
          <a:p>
            <a:r>
              <a:rPr lang="en-US" altLang="ja-JP" dirty="0" smtClean="0">
                <a:solidFill>
                  <a:srgbClr val="FF0000"/>
                </a:solidFill>
              </a:rPr>
              <a:t>TAT	</a:t>
            </a:r>
            <a:r>
              <a:rPr lang="ja-JP" altLang="en-US" dirty="0" smtClean="0">
                <a:solidFill>
                  <a:srgbClr val="FF0000"/>
                </a:solidFill>
              </a:rPr>
              <a:t>　</a:t>
            </a:r>
            <a:r>
              <a:rPr lang="en-US" altLang="ja-JP" dirty="0" smtClean="0">
                <a:solidFill>
                  <a:srgbClr val="FF0000"/>
                </a:solidFill>
              </a:rPr>
              <a:t>1.26ng/</a:t>
            </a:r>
            <a:r>
              <a:rPr lang="en-US" altLang="ja-JP" dirty="0" err="1" smtClean="0">
                <a:solidFill>
                  <a:srgbClr val="FF0000"/>
                </a:solidFill>
              </a:rPr>
              <a:t>mL</a:t>
            </a:r>
            <a:r>
              <a:rPr lang="en-US" altLang="ja-JP" dirty="0" smtClean="0">
                <a:solidFill>
                  <a:srgbClr val="FF0000"/>
                </a:solidFill>
              </a:rPr>
              <a:t> </a:t>
            </a:r>
          </a:p>
        </p:txBody>
      </p:sp>
      <p:sp>
        <p:nvSpPr>
          <p:cNvPr id="8" name="テキスト ボックス 7"/>
          <p:cNvSpPr txBox="1"/>
          <p:nvPr/>
        </p:nvSpPr>
        <p:spPr>
          <a:xfrm>
            <a:off x="611560" y="1628800"/>
            <a:ext cx="1224136" cy="400110"/>
          </a:xfrm>
          <a:prstGeom prst="rect">
            <a:avLst/>
          </a:prstGeom>
          <a:noFill/>
        </p:spPr>
        <p:txBody>
          <a:bodyPr wrap="square" rtlCol="0">
            <a:spAutoFit/>
          </a:bodyPr>
          <a:lstStyle/>
          <a:p>
            <a:r>
              <a:rPr kumimoji="1" lang="en-US" altLang="ja-JP" sz="2000" b="1" dirty="0" smtClean="0"/>
              <a:t>【</a:t>
            </a:r>
            <a:r>
              <a:rPr kumimoji="1" lang="ja-JP" altLang="en-US" sz="2000" b="1" dirty="0" smtClean="0"/>
              <a:t>血算</a:t>
            </a:r>
            <a:r>
              <a:rPr lang="en-US" altLang="ja-JP" sz="2000" b="1" dirty="0" smtClean="0"/>
              <a:t>】</a:t>
            </a:r>
            <a:endParaRPr kumimoji="1" lang="ja-JP" altLang="en-US" sz="2000" b="1" dirty="0"/>
          </a:p>
        </p:txBody>
      </p:sp>
      <p:sp>
        <p:nvSpPr>
          <p:cNvPr id="9" name="テキスト ボックス 8"/>
          <p:cNvSpPr txBox="1"/>
          <p:nvPr/>
        </p:nvSpPr>
        <p:spPr>
          <a:xfrm>
            <a:off x="3203848" y="1628800"/>
            <a:ext cx="1584176" cy="400110"/>
          </a:xfrm>
          <a:prstGeom prst="rect">
            <a:avLst/>
          </a:prstGeom>
          <a:noFill/>
        </p:spPr>
        <p:txBody>
          <a:bodyPr wrap="square" rtlCol="0">
            <a:spAutoFit/>
          </a:bodyPr>
          <a:lstStyle/>
          <a:p>
            <a:r>
              <a:rPr kumimoji="1" lang="en-US" altLang="ja-JP" sz="2000" b="1" dirty="0" smtClean="0"/>
              <a:t>【</a:t>
            </a:r>
            <a:r>
              <a:rPr lang="ja-JP" altLang="en-US" sz="2000" b="1" dirty="0" smtClean="0"/>
              <a:t>生化学</a:t>
            </a:r>
            <a:r>
              <a:rPr kumimoji="1" lang="en-US" altLang="ja-JP" sz="2000" b="1" dirty="0" smtClean="0"/>
              <a:t>】</a:t>
            </a:r>
            <a:endParaRPr kumimoji="1" lang="ja-JP" altLang="en-US" sz="2000" b="1" dirty="0"/>
          </a:p>
        </p:txBody>
      </p:sp>
      <p:sp>
        <p:nvSpPr>
          <p:cNvPr id="10" name="テキスト ボックス 9"/>
          <p:cNvSpPr txBox="1"/>
          <p:nvPr/>
        </p:nvSpPr>
        <p:spPr>
          <a:xfrm>
            <a:off x="6300192" y="4941168"/>
            <a:ext cx="1296144" cy="400110"/>
          </a:xfrm>
          <a:prstGeom prst="rect">
            <a:avLst/>
          </a:prstGeom>
          <a:noFill/>
        </p:spPr>
        <p:txBody>
          <a:bodyPr wrap="square" rtlCol="0">
            <a:spAutoFit/>
          </a:bodyPr>
          <a:lstStyle/>
          <a:p>
            <a:r>
              <a:rPr kumimoji="1" lang="en-US" altLang="ja-JP" sz="2000" b="1" dirty="0" smtClean="0"/>
              <a:t>【</a:t>
            </a:r>
            <a:r>
              <a:rPr lang="ja-JP" altLang="en-US" sz="2000" b="1" dirty="0" smtClean="0"/>
              <a:t>凝固</a:t>
            </a:r>
            <a:r>
              <a:rPr kumimoji="1" lang="en-US" altLang="ja-JP" sz="2000" b="1" dirty="0" smtClean="0"/>
              <a:t>】</a:t>
            </a:r>
            <a:endParaRPr kumimoji="1" lang="ja-JP" altLang="en-US" sz="2000" b="1" dirty="0"/>
          </a:p>
        </p:txBody>
      </p:sp>
      <p:sp>
        <p:nvSpPr>
          <p:cNvPr id="2" name="タイトル 1"/>
          <p:cNvSpPr>
            <a:spLocks noGrp="1"/>
          </p:cNvSpPr>
          <p:nvPr>
            <p:ph type="title"/>
          </p:nvPr>
        </p:nvSpPr>
        <p:spPr/>
        <p:txBody>
          <a:bodyPr/>
          <a:lstStyle/>
          <a:p>
            <a:r>
              <a:rPr kumimoji="1" lang="ja-JP" altLang="en-US" dirty="0" smtClean="0"/>
              <a:t>血液検査所見</a:t>
            </a:r>
            <a:endParaRPr kumimoji="1" lang="ja-JP" altLang="en-US" dirty="0"/>
          </a:p>
        </p:txBody>
      </p:sp>
    </p:spTree>
    <p:extLst>
      <p:ext uri="{BB962C8B-B14F-4D97-AF65-F5344CB8AC3E}">
        <p14:creationId xmlns:p14="http://schemas.microsoft.com/office/powerpoint/2010/main" val="402746257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5495" y="1340768"/>
            <a:ext cx="3240361" cy="259228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r="44141"/>
          <a:stretch>
            <a:fillRect/>
          </a:stretch>
        </p:blipFill>
        <p:spPr bwMode="auto">
          <a:xfrm>
            <a:off x="3298066" y="1268760"/>
            <a:ext cx="2570078" cy="2736304"/>
          </a:xfrm>
          <a:prstGeom prst="rect">
            <a:avLst/>
          </a:prstGeom>
          <a:noFill/>
          <a:ln w="9525">
            <a:noFill/>
            <a:miter lim="800000"/>
            <a:headEnd/>
            <a:tailEnd/>
          </a:ln>
        </p:spPr>
      </p:pic>
      <p:pic>
        <p:nvPicPr>
          <p:cNvPr id="1028" name="Picture 4"/>
          <p:cNvPicPr>
            <a:picLocks noChangeAspect="1" noChangeArrowheads="1"/>
          </p:cNvPicPr>
          <p:nvPr/>
        </p:nvPicPr>
        <p:blipFill rotWithShape="1">
          <a:blip r:embed="rId5" cstate="print"/>
          <a:srcRect r="2985"/>
          <a:stretch/>
        </p:blipFill>
        <p:spPr bwMode="auto">
          <a:xfrm>
            <a:off x="35496" y="3962883"/>
            <a:ext cx="4489077" cy="2706477"/>
          </a:xfrm>
          <a:prstGeom prst="rect">
            <a:avLst/>
          </a:prstGeom>
          <a:noFill/>
          <a:ln w="9525">
            <a:noFill/>
            <a:miter lim="800000"/>
            <a:headEnd/>
            <a:tailEnd/>
          </a:ln>
        </p:spPr>
      </p:pic>
      <p:sp>
        <p:nvSpPr>
          <p:cNvPr id="6" name="正方形/長方形 5"/>
          <p:cNvSpPr/>
          <p:nvPr/>
        </p:nvSpPr>
        <p:spPr>
          <a:xfrm>
            <a:off x="6048022" y="1844824"/>
            <a:ext cx="3060000" cy="1354217"/>
          </a:xfrm>
          <a:prstGeom prst="rect">
            <a:avLst/>
          </a:prstGeom>
          <a:solidFill>
            <a:schemeClr val="accent6">
              <a:lumMod val="60000"/>
              <a:lumOff val="40000"/>
              <a:alpha val="40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ja-JP" sz="1600" dirty="0" err="1" smtClean="0"/>
              <a:t>LVDd</a:t>
            </a:r>
            <a:r>
              <a:rPr lang="en-US" altLang="ja-JP" sz="1600" dirty="0" smtClean="0"/>
              <a:t>/Ds 47.3/33.9 mm</a:t>
            </a:r>
            <a:r>
              <a:rPr lang="ja-JP" altLang="en-US" sz="1600" dirty="0" smtClean="0"/>
              <a:t>　</a:t>
            </a:r>
            <a:endParaRPr lang="en-US" altLang="ja-JP" sz="1600" dirty="0" smtClean="0"/>
          </a:p>
          <a:p>
            <a:r>
              <a:rPr lang="en-US" altLang="ja-JP" sz="1600" dirty="0" smtClean="0"/>
              <a:t>EF(M.S) 42.6 %</a:t>
            </a:r>
            <a:r>
              <a:rPr lang="ja-JP" altLang="en-US" sz="1600" dirty="0" smtClean="0"/>
              <a:t>　</a:t>
            </a:r>
            <a:endParaRPr lang="en-US" altLang="ja-JP" sz="1600" dirty="0" smtClean="0"/>
          </a:p>
          <a:p>
            <a:r>
              <a:rPr lang="en-US" altLang="ja-JP" sz="1600" dirty="0" smtClean="0"/>
              <a:t>CO 3.0 L/min</a:t>
            </a:r>
            <a:r>
              <a:rPr lang="ja-JP" altLang="en-US" sz="1600" dirty="0" smtClean="0"/>
              <a:t>　</a:t>
            </a:r>
            <a:endParaRPr lang="en-US" altLang="ja-JP" sz="1600" dirty="0" smtClean="0"/>
          </a:p>
          <a:p>
            <a:r>
              <a:rPr lang="en-US" altLang="ja-JP" sz="1600" dirty="0" smtClean="0"/>
              <a:t>E/e' 21.4</a:t>
            </a:r>
            <a:r>
              <a:rPr lang="ja-JP" altLang="en-US" sz="1600" dirty="0" smtClean="0"/>
              <a:t>　</a:t>
            </a:r>
            <a:endParaRPr lang="en-US" altLang="ja-JP" sz="1600" dirty="0" smtClean="0"/>
          </a:p>
          <a:p>
            <a:r>
              <a:rPr lang="en-US" altLang="ja-JP" sz="1600" dirty="0" smtClean="0"/>
              <a:t>IVC</a:t>
            </a:r>
            <a:r>
              <a:rPr lang="ja-JP" altLang="en-US" sz="1600" dirty="0" smtClean="0"/>
              <a:t>：</a:t>
            </a:r>
            <a:r>
              <a:rPr lang="en-US" altLang="ja-JP" sz="1600" dirty="0" smtClean="0"/>
              <a:t>18/25 mm</a:t>
            </a:r>
          </a:p>
        </p:txBody>
      </p:sp>
      <p:sp>
        <p:nvSpPr>
          <p:cNvPr id="7" name="テキスト ボックス 6"/>
          <p:cNvSpPr txBox="1"/>
          <p:nvPr/>
        </p:nvSpPr>
        <p:spPr>
          <a:xfrm>
            <a:off x="179512" y="1403484"/>
            <a:ext cx="1056187" cy="369332"/>
          </a:xfrm>
          <a:prstGeom prst="rect">
            <a:avLst/>
          </a:prstGeom>
          <a:noFill/>
        </p:spPr>
        <p:txBody>
          <a:bodyPr wrap="none" rtlCol="0">
            <a:spAutoFit/>
          </a:bodyPr>
          <a:lstStyle/>
          <a:p>
            <a:r>
              <a:rPr lang="en-US" altLang="ja-JP" dirty="0" smtClean="0">
                <a:solidFill>
                  <a:srgbClr val="FFFF00"/>
                </a:solidFill>
              </a:rPr>
              <a:t>Long-axis</a:t>
            </a:r>
            <a:endParaRPr kumimoji="1" lang="ja-JP" altLang="en-US" dirty="0">
              <a:solidFill>
                <a:srgbClr val="FFFF00"/>
              </a:solidFill>
            </a:endParaRPr>
          </a:p>
        </p:txBody>
      </p:sp>
      <p:sp>
        <p:nvSpPr>
          <p:cNvPr id="8" name="テキスト ボックス 7"/>
          <p:cNvSpPr txBox="1"/>
          <p:nvPr/>
        </p:nvSpPr>
        <p:spPr>
          <a:xfrm>
            <a:off x="3491880" y="1331476"/>
            <a:ext cx="1096262" cy="369332"/>
          </a:xfrm>
          <a:prstGeom prst="rect">
            <a:avLst/>
          </a:prstGeom>
          <a:noFill/>
        </p:spPr>
        <p:txBody>
          <a:bodyPr wrap="none" rtlCol="0">
            <a:spAutoFit/>
          </a:bodyPr>
          <a:lstStyle/>
          <a:p>
            <a:r>
              <a:rPr lang="en-US" altLang="ja-JP" dirty="0" smtClean="0">
                <a:solidFill>
                  <a:srgbClr val="FFFF00"/>
                </a:solidFill>
              </a:rPr>
              <a:t>short-axis</a:t>
            </a:r>
            <a:endParaRPr kumimoji="1" lang="ja-JP" altLang="en-US" dirty="0">
              <a:solidFill>
                <a:srgbClr val="FFFF00"/>
              </a:solidFill>
            </a:endParaRPr>
          </a:p>
        </p:txBody>
      </p:sp>
      <p:sp>
        <p:nvSpPr>
          <p:cNvPr id="9" name="テキスト ボックス 8"/>
          <p:cNvSpPr txBox="1"/>
          <p:nvPr/>
        </p:nvSpPr>
        <p:spPr>
          <a:xfrm>
            <a:off x="1979712" y="4005064"/>
            <a:ext cx="576064" cy="369332"/>
          </a:xfrm>
          <a:prstGeom prst="rect">
            <a:avLst/>
          </a:prstGeom>
          <a:noFill/>
        </p:spPr>
        <p:txBody>
          <a:bodyPr wrap="square" rtlCol="0">
            <a:spAutoFit/>
          </a:bodyPr>
          <a:lstStyle/>
          <a:p>
            <a:r>
              <a:rPr lang="en-US" altLang="ja-JP" dirty="0" smtClean="0">
                <a:solidFill>
                  <a:srgbClr val="FFFF00"/>
                </a:solidFill>
              </a:rPr>
              <a:t>IVC</a:t>
            </a:r>
          </a:p>
        </p:txBody>
      </p:sp>
      <p:sp>
        <p:nvSpPr>
          <p:cNvPr id="10" name="正方形/長方形 9"/>
          <p:cNvSpPr/>
          <p:nvPr/>
        </p:nvSpPr>
        <p:spPr>
          <a:xfrm>
            <a:off x="4644008" y="4149080"/>
            <a:ext cx="4427984" cy="2308324"/>
          </a:xfrm>
          <a:prstGeom prst="rect">
            <a:avLst/>
          </a:prstGeom>
          <a:solidFill>
            <a:schemeClr val="accent6">
              <a:lumMod val="60000"/>
              <a:lumOff val="40000"/>
              <a:alpha val="40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pPr>
              <a:buClr>
                <a:schemeClr val="tx2">
                  <a:lumMod val="75000"/>
                </a:schemeClr>
              </a:buClr>
            </a:pPr>
            <a:r>
              <a:rPr lang="ja-JP" altLang="en-US" sz="1600" dirty="0" smtClean="0"/>
              <a:t>下壁</a:t>
            </a:r>
            <a:r>
              <a:rPr lang="en-US" altLang="ja-JP" sz="1600" dirty="0" smtClean="0"/>
              <a:t>~</a:t>
            </a:r>
            <a:r>
              <a:rPr lang="ja-JP" altLang="en-US" sz="1600" dirty="0" smtClean="0"/>
              <a:t>後壁：</a:t>
            </a:r>
            <a:r>
              <a:rPr lang="en-US" altLang="ja-JP" sz="1600" dirty="0" smtClean="0"/>
              <a:t>scar</a:t>
            </a:r>
          </a:p>
          <a:p>
            <a:pPr>
              <a:buClr>
                <a:schemeClr val="tx2">
                  <a:lumMod val="75000"/>
                </a:schemeClr>
              </a:buClr>
            </a:pPr>
            <a:r>
              <a:rPr lang="en-US" altLang="ja-JP" sz="1600" dirty="0" smtClean="0"/>
              <a:t>     </a:t>
            </a:r>
            <a:r>
              <a:rPr lang="ja-JP" altLang="en-US" sz="1600" dirty="0" smtClean="0"/>
              <a:t>前壁前壁中隔基部～中部：</a:t>
            </a:r>
            <a:r>
              <a:rPr lang="en-US" altLang="ja-JP" sz="1600" dirty="0" err="1" smtClean="0"/>
              <a:t>akinesis</a:t>
            </a:r>
            <a:endParaRPr lang="ja-JP" altLang="en-US" sz="1600" dirty="0" smtClean="0"/>
          </a:p>
          <a:p>
            <a:pPr>
              <a:buClr>
                <a:schemeClr val="tx2">
                  <a:lumMod val="75000"/>
                </a:schemeClr>
              </a:buClr>
            </a:pPr>
            <a:r>
              <a:rPr lang="ja-JP" altLang="en-US" sz="1600" dirty="0" smtClean="0"/>
              <a:t>両心房拡大　</a:t>
            </a:r>
            <a:r>
              <a:rPr lang="en-US" altLang="ja-JP" sz="1600" dirty="0" smtClean="0"/>
              <a:t>LA:91*67mm</a:t>
            </a:r>
            <a:r>
              <a:rPr lang="ja-JP" altLang="en-US" sz="1600" dirty="0" smtClean="0"/>
              <a:t>、</a:t>
            </a:r>
            <a:r>
              <a:rPr lang="en-US" altLang="ja-JP" sz="1600" dirty="0" smtClean="0"/>
              <a:t>RA</a:t>
            </a:r>
            <a:r>
              <a:rPr lang="ja-JP" altLang="en-US" sz="1600" dirty="0" smtClean="0"/>
              <a:t>：</a:t>
            </a:r>
            <a:r>
              <a:rPr lang="en-US" altLang="ja-JP" sz="1600" dirty="0" smtClean="0"/>
              <a:t>68*55mm</a:t>
            </a:r>
            <a:endParaRPr lang="ja-JP" altLang="en-US" sz="1600" dirty="0" smtClean="0"/>
          </a:p>
          <a:p>
            <a:pPr>
              <a:buClr>
                <a:schemeClr val="tx2">
                  <a:lumMod val="75000"/>
                </a:schemeClr>
              </a:buClr>
            </a:pPr>
            <a:r>
              <a:rPr lang="en-US" altLang="ja-JP" sz="1600" dirty="0" err="1" smtClean="0"/>
              <a:t>mild~moderate</a:t>
            </a:r>
            <a:r>
              <a:rPr lang="ja-JP" altLang="en-US" sz="1600" dirty="0" smtClean="0"/>
              <a:t> </a:t>
            </a:r>
            <a:r>
              <a:rPr lang="en-US" altLang="ja-JP" sz="1600" dirty="0" smtClean="0"/>
              <a:t>MR</a:t>
            </a:r>
            <a:r>
              <a:rPr lang="ja-JP" altLang="en-US" sz="1600" dirty="0" err="1" smtClean="0"/>
              <a:t>、</a:t>
            </a:r>
            <a:r>
              <a:rPr lang="en-US" altLang="ja-JP" sz="1600" dirty="0" smtClean="0"/>
              <a:t>mild</a:t>
            </a:r>
            <a:r>
              <a:rPr lang="ja-JP" altLang="en-US" sz="1600" dirty="0" smtClean="0"/>
              <a:t> </a:t>
            </a:r>
            <a:r>
              <a:rPr lang="en-US" altLang="ja-JP" sz="1600" dirty="0" smtClean="0"/>
              <a:t>TR</a:t>
            </a:r>
            <a:r>
              <a:rPr lang="ja-JP" altLang="en-US" sz="1600" dirty="0" err="1" smtClean="0"/>
              <a:t>、</a:t>
            </a:r>
            <a:r>
              <a:rPr lang="en-US" altLang="ja-JP" sz="1600" dirty="0" smtClean="0"/>
              <a:t>trivial</a:t>
            </a:r>
            <a:r>
              <a:rPr lang="ja-JP" altLang="en-US" sz="1600" dirty="0" smtClean="0"/>
              <a:t> </a:t>
            </a:r>
            <a:r>
              <a:rPr lang="en-US" altLang="ja-JP" sz="1600" dirty="0" smtClean="0"/>
              <a:t>AR</a:t>
            </a:r>
            <a:r>
              <a:rPr lang="ja-JP" altLang="en-US" sz="1600" dirty="0" err="1" smtClean="0"/>
              <a:t>、</a:t>
            </a:r>
            <a:endParaRPr lang="en-US" altLang="ja-JP" sz="1600" dirty="0" smtClean="0"/>
          </a:p>
          <a:p>
            <a:pPr>
              <a:buClr>
                <a:schemeClr val="tx2">
                  <a:lumMod val="75000"/>
                </a:schemeClr>
              </a:buClr>
            </a:pPr>
            <a:r>
              <a:rPr lang="en-US" altLang="ja-JP" sz="1600" dirty="0" smtClean="0"/>
              <a:t>     trivial</a:t>
            </a:r>
            <a:r>
              <a:rPr lang="ja-JP" altLang="en-US" sz="1600" dirty="0" smtClean="0"/>
              <a:t> </a:t>
            </a:r>
            <a:r>
              <a:rPr lang="en-US" altLang="ja-JP" sz="1600" dirty="0" smtClean="0"/>
              <a:t>PR</a:t>
            </a:r>
            <a:r>
              <a:rPr lang="ja-JP" altLang="en-US" sz="1600" dirty="0" err="1" smtClean="0"/>
              <a:t>。</a:t>
            </a:r>
            <a:endParaRPr lang="ja-JP" altLang="en-US" sz="1600" dirty="0" smtClean="0"/>
          </a:p>
          <a:p>
            <a:pPr>
              <a:buClr>
                <a:schemeClr val="tx2">
                  <a:lumMod val="75000"/>
                </a:schemeClr>
              </a:buClr>
            </a:pPr>
            <a:r>
              <a:rPr lang="en-US" altLang="ja-JP" sz="1600" dirty="0" smtClean="0"/>
              <a:t>TRPG=48mmHg</a:t>
            </a:r>
            <a:r>
              <a:rPr lang="ja-JP" altLang="en-US" sz="1600" dirty="0" err="1" smtClean="0"/>
              <a:t>、</a:t>
            </a:r>
            <a:r>
              <a:rPr lang="en-US" altLang="ja-JP" sz="1600" dirty="0" err="1" smtClean="0"/>
              <a:t>PRedp</a:t>
            </a:r>
            <a:r>
              <a:rPr lang="en-US" altLang="ja-JP" sz="1600" dirty="0" smtClean="0"/>
              <a:t>=6mmHg</a:t>
            </a:r>
          </a:p>
          <a:p>
            <a:pPr>
              <a:buClr>
                <a:schemeClr val="tx2">
                  <a:lumMod val="75000"/>
                </a:schemeClr>
              </a:buClr>
            </a:pPr>
            <a:r>
              <a:rPr lang="en-US" altLang="ja-JP" sz="1600" dirty="0" smtClean="0"/>
              <a:t>    </a:t>
            </a:r>
            <a:r>
              <a:rPr lang="ja-JP" altLang="en-US" sz="1600" dirty="0" smtClean="0"/>
              <a:t>推定</a:t>
            </a:r>
            <a:r>
              <a:rPr lang="en-US" altLang="ja-JP" sz="1600" dirty="0" smtClean="0"/>
              <a:t>PA</a:t>
            </a:r>
            <a:r>
              <a:rPr lang="ja-JP" altLang="en-US" sz="1600" dirty="0" smtClean="0"/>
              <a:t>圧　</a:t>
            </a:r>
            <a:r>
              <a:rPr lang="en-US" altLang="ja-JP" sz="1600" b="1" dirty="0" smtClean="0">
                <a:solidFill>
                  <a:srgbClr val="FF0000"/>
                </a:solidFill>
              </a:rPr>
              <a:t>68/26mmHg</a:t>
            </a:r>
            <a:r>
              <a:rPr lang="ja-JP" altLang="en-US" sz="1600" dirty="0" smtClean="0"/>
              <a:t>と上昇</a:t>
            </a:r>
            <a:endParaRPr lang="en-US" altLang="ja-JP" sz="1600" dirty="0" smtClean="0"/>
          </a:p>
          <a:p>
            <a:pPr>
              <a:buClr>
                <a:schemeClr val="tx2">
                  <a:lumMod val="75000"/>
                </a:schemeClr>
              </a:buClr>
            </a:pPr>
            <a:r>
              <a:rPr lang="ja-JP" altLang="en-US" sz="1600" dirty="0" smtClean="0"/>
              <a:t>心膜液は中等量、左心系側（後壁</a:t>
            </a:r>
            <a:r>
              <a:rPr lang="en-US" altLang="ja-JP" sz="1600" dirty="0" smtClean="0"/>
              <a:t>-</a:t>
            </a:r>
            <a:r>
              <a:rPr lang="ja-JP" altLang="en-US" sz="1600" dirty="0" smtClean="0"/>
              <a:t>側壁）</a:t>
            </a:r>
            <a:endParaRPr lang="en-US" altLang="ja-JP" sz="1600" dirty="0" smtClean="0"/>
          </a:p>
          <a:p>
            <a:pPr>
              <a:buClr>
                <a:schemeClr val="tx2">
                  <a:lumMod val="75000"/>
                </a:schemeClr>
              </a:buClr>
            </a:pPr>
            <a:r>
              <a:rPr lang="en-US" altLang="ja-JP" sz="1600" dirty="0" smtClean="0"/>
              <a:t>     </a:t>
            </a:r>
            <a:r>
              <a:rPr lang="ja-JP" altLang="en-US" sz="1600" dirty="0" smtClean="0"/>
              <a:t>優位に貯留。</a:t>
            </a:r>
            <a:endParaRPr lang="ja-JP" altLang="en-US" sz="1600" dirty="0"/>
          </a:p>
        </p:txBody>
      </p:sp>
      <p:sp>
        <p:nvSpPr>
          <p:cNvPr id="2" name="タイトル 1"/>
          <p:cNvSpPr>
            <a:spLocks noGrp="1"/>
          </p:cNvSpPr>
          <p:nvPr>
            <p:ph type="title"/>
          </p:nvPr>
        </p:nvSpPr>
        <p:spPr/>
        <p:txBody>
          <a:bodyPr/>
          <a:lstStyle/>
          <a:p>
            <a:r>
              <a:rPr lang="ja-JP" altLang="en-US" dirty="0" smtClean="0"/>
              <a:t>経胸壁心臓超音波検査</a:t>
            </a:r>
            <a:endParaRPr kumimoji="1" lang="ja-JP" altLang="en-US" dirty="0"/>
          </a:p>
        </p:txBody>
      </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11560" y="1484784"/>
            <a:ext cx="8208912" cy="5069160"/>
          </a:xfrm>
        </p:spPr>
        <p:txBody>
          <a:bodyPr>
            <a:normAutofit/>
          </a:bodyPr>
          <a:lstStyle/>
          <a:p>
            <a:pPr>
              <a:lnSpc>
                <a:spcPct val="150000"/>
              </a:lnSpc>
              <a:buNone/>
            </a:pPr>
            <a:r>
              <a:rPr lang="en-US" altLang="ja-JP" sz="2400" dirty="0" smtClean="0"/>
              <a:t>#1 </a:t>
            </a:r>
            <a:r>
              <a:rPr lang="ja-JP" altLang="en-US" sz="2400" dirty="0" smtClean="0"/>
              <a:t>拡張型心筋症</a:t>
            </a:r>
            <a:r>
              <a:rPr lang="en-US" altLang="ja-JP" sz="2400" dirty="0" smtClean="0"/>
              <a:t>				#2 </a:t>
            </a:r>
            <a:r>
              <a:rPr lang="ja-JP" altLang="en-US" sz="2400" dirty="0" smtClean="0"/>
              <a:t>慢性心不全</a:t>
            </a:r>
          </a:p>
          <a:p>
            <a:pPr>
              <a:lnSpc>
                <a:spcPct val="150000"/>
              </a:lnSpc>
              <a:buNone/>
            </a:pPr>
            <a:r>
              <a:rPr lang="en-US" altLang="ja-JP" sz="2400" dirty="0" smtClean="0"/>
              <a:t>#3 </a:t>
            </a:r>
            <a:r>
              <a:rPr lang="ja-JP" altLang="en-US" sz="2400" dirty="0" smtClean="0"/>
              <a:t>非持続性心室頻拍</a:t>
            </a:r>
            <a:r>
              <a:rPr lang="en-US" altLang="ja-JP" sz="2400" dirty="0"/>
              <a:t>	</a:t>
            </a:r>
            <a:r>
              <a:rPr lang="en-US" altLang="ja-JP" sz="2400" dirty="0" smtClean="0"/>
              <a:t>		#4 </a:t>
            </a:r>
            <a:r>
              <a:rPr lang="ja-JP" altLang="en-US" sz="2400" dirty="0" smtClean="0"/>
              <a:t>心嚢液貯留</a:t>
            </a:r>
          </a:p>
          <a:p>
            <a:pPr>
              <a:lnSpc>
                <a:spcPct val="150000"/>
              </a:lnSpc>
              <a:buNone/>
            </a:pPr>
            <a:r>
              <a:rPr lang="en-US" altLang="ja-JP" sz="2400" dirty="0" smtClean="0"/>
              <a:t>#5 </a:t>
            </a:r>
            <a:r>
              <a:rPr lang="ja-JP" altLang="en-US" sz="2400" dirty="0" smtClean="0"/>
              <a:t>洞不全症候群</a:t>
            </a:r>
            <a:r>
              <a:rPr lang="en-US" altLang="ja-JP" sz="2400" dirty="0" smtClean="0"/>
              <a:t>				#6 </a:t>
            </a:r>
            <a:r>
              <a:rPr lang="ja-JP" altLang="en-US" sz="2400" dirty="0" smtClean="0"/>
              <a:t>低</a:t>
            </a:r>
            <a:r>
              <a:rPr lang="en-US" altLang="ja-JP" sz="2400" dirty="0" smtClean="0"/>
              <a:t>Na</a:t>
            </a:r>
            <a:r>
              <a:rPr lang="ja-JP" altLang="en-US" sz="2400" dirty="0" smtClean="0"/>
              <a:t>血症</a:t>
            </a:r>
          </a:p>
          <a:p>
            <a:pPr>
              <a:lnSpc>
                <a:spcPct val="150000"/>
              </a:lnSpc>
              <a:buNone/>
            </a:pPr>
            <a:r>
              <a:rPr lang="en-US" altLang="ja-JP" sz="2400" dirty="0" smtClean="0"/>
              <a:t>#7 </a:t>
            </a:r>
            <a:r>
              <a:rPr lang="ja-JP" altLang="en-US" sz="2400" dirty="0" smtClean="0"/>
              <a:t>肺高血圧症</a:t>
            </a:r>
            <a:r>
              <a:rPr lang="en-US" altLang="ja-JP" sz="2400" dirty="0" smtClean="0"/>
              <a:t>					#8 </a:t>
            </a:r>
            <a:r>
              <a:rPr lang="ja-JP" altLang="en-US" sz="2400" dirty="0" smtClean="0"/>
              <a:t>慢性腎臓病</a:t>
            </a:r>
          </a:p>
          <a:p>
            <a:pPr>
              <a:lnSpc>
                <a:spcPct val="150000"/>
              </a:lnSpc>
              <a:buNone/>
            </a:pPr>
            <a:r>
              <a:rPr lang="en-US" altLang="ja-JP" sz="2400" dirty="0" smtClean="0"/>
              <a:t>#9 </a:t>
            </a:r>
            <a:r>
              <a:rPr lang="ja-JP" altLang="en-US" sz="2400" dirty="0" smtClean="0"/>
              <a:t>腎性貧血</a:t>
            </a:r>
            <a:r>
              <a:rPr lang="en-US" altLang="ja-JP" sz="2400" dirty="0" smtClean="0"/>
              <a:t>						#10</a:t>
            </a:r>
            <a:r>
              <a:rPr lang="ja-JP" altLang="en-US" sz="2400" dirty="0" smtClean="0"/>
              <a:t>高尿酸血症</a:t>
            </a:r>
          </a:p>
          <a:p>
            <a:pPr>
              <a:lnSpc>
                <a:spcPct val="150000"/>
              </a:lnSpc>
              <a:buNone/>
            </a:pPr>
            <a:r>
              <a:rPr lang="en-US" altLang="ja-JP" sz="2400" dirty="0" smtClean="0"/>
              <a:t>#11</a:t>
            </a:r>
            <a:r>
              <a:rPr lang="ja-JP" altLang="en-US" sz="2400" dirty="0" smtClean="0"/>
              <a:t>胸水貯留</a:t>
            </a:r>
            <a:r>
              <a:rPr lang="en-US" altLang="ja-JP" sz="2400" dirty="0" smtClean="0"/>
              <a:t>						#12</a:t>
            </a:r>
            <a:r>
              <a:rPr lang="ja-JP" altLang="ja-JP" sz="2400" dirty="0" smtClean="0"/>
              <a:t>非通常型心房粗動</a:t>
            </a:r>
            <a:endParaRPr lang="ja-JP" altLang="en-US" sz="2400" dirty="0" smtClean="0"/>
          </a:p>
          <a:p>
            <a:pPr>
              <a:lnSpc>
                <a:spcPct val="150000"/>
              </a:lnSpc>
              <a:buNone/>
            </a:pPr>
            <a:r>
              <a:rPr lang="en-US" altLang="ja-JP" sz="2400" dirty="0" smtClean="0"/>
              <a:t>#13</a:t>
            </a:r>
            <a:r>
              <a:rPr lang="ja-JP" altLang="en-US" sz="2400" dirty="0" smtClean="0"/>
              <a:t>アミオダロンによる肺障害</a:t>
            </a:r>
            <a:r>
              <a:rPr lang="en-US" altLang="ja-JP" sz="2400" dirty="0" smtClean="0"/>
              <a:t>	#14</a:t>
            </a:r>
            <a:r>
              <a:rPr lang="ja-JP" altLang="en-US" sz="2400" dirty="0" smtClean="0"/>
              <a:t>ステロイド糖尿病</a:t>
            </a:r>
            <a:endParaRPr kumimoji="1" lang="ja-JP" altLang="en-US" sz="2400" dirty="0"/>
          </a:p>
        </p:txBody>
      </p:sp>
      <p:sp>
        <p:nvSpPr>
          <p:cNvPr id="4" name="タイトル 3"/>
          <p:cNvSpPr>
            <a:spLocks noGrp="1"/>
          </p:cNvSpPr>
          <p:nvPr>
            <p:ph type="title"/>
          </p:nvPr>
        </p:nvSpPr>
        <p:spPr/>
        <p:txBody>
          <a:bodyPr/>
          <a:lstStyle/>
          <a:p>
            <a:r>
              <a:rPr kumimoji="1" lang="ja-JP" altLang="en-US" dirty="0" smtClean="0"/>
              <a:t>入院時</a:t>
            </a:r>
            <a:r>
              <a:rPr kumimoji="1" lang="en-US" altLang="ja-JP" dirty="0" smtClean="0"/>
              <a:t>Problem</a:t>
            </a:r>
            <a:r>
              <a:rPr lang="ja-JP" altLang="en-US" dirty="0"/>
              <a:t> </a:t>
            </a:r>
            <a:r>
              <a:rPr lang="en-US" altLang="ja-JP" dirty="0" smtClean="0"/>
              <a:t>List</a:t>
            </a:r>
            <a:endParaRPr kumimoji="1" lang="ja-JP" altLang="en-US" dirty="0"/>
          </a:p>
        </p:txBody>
      </p:sp>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9512" y="1412776"/>
            <a:ext cx="8856984" cy="5355313"/>
          </a:xfrm>
          <a:prstGeom prst="rect">
            <a:avLst/>
          </a:prstGeom>
          <a:noFill/>
        </p:spPr>
        <p:txBody>
          <a:bodyPr wrap="square" rtlCol="0">
            <a:spAutoFit/>
          </a:bodyPr>
          <a:lstStyle/>
          <a:p>
            <a:r>
              <a:rPr lang="ja-JP" altLang="en-US" dirty="0" smtClean="0"/>
              <a:t>第</a:t>
            </a:r>
            <a:r>
              <a:rPr lang="en-US" altLang="ja-JP" dirty="0" smtClean="0"/>
              <a:t>2</a:t>
            </a:r>
            <a:r>
              <a:rPr lang="ja-JP" altLang="en-US" dirty="0" err="1" smtClean="0"/>
              <a:t>，</a:t>
            </a:r>
            <a:r>
              <a:rPr lang="en-US" altLang="ja-JP" dirty="0" smtClean="0"/>
              <a:t>7</a:t>
            </a:r>
            <a:r>
              <a:rPr lang="ja-JP" altLang="en-US" dirty="0" smtClean="0"/>
              <a:t>病日</a:t>
            </a:r>
            <a:r>
              <a:rPr lang="en-US" altLang="ja-JP" dirty="0" smtClean="0"/>
              <a:t>	</a:t>
            </a:r>
            <a:r>
              <a:rPr lang="ja-JP" altLang="en-US" dirty="0" smtClean="0"/>
              <a:t>胸水穿刺　しかし</a:t>
            </a:r>
            <a:r>
              <a:rPr lang="en-US" altLang="ja-JP" dirty="0" smtClean="0"/>
              <a:t>5</a:t>
            </a:r>
            <a:r>
              <a:rPr lang="ja-JP" altLang="en-US" dirty="0" smtClean="0"/>
              <a:t>日間で胸水再貯留</a:t>
            </a:r>
            <a:endParaRPr lang="en-US" altLang="ja-JP" dirty="0" smtClean="0"/>
          </a:p>
          <a:p>
            <a:r>
              <a:rPr lang="ja-JP" altLang="en-US" dirty="0" smtClean="0"/>
              <a:t>第</a:t>
            </a:r>
            <a:r>
              <a:rPr lang="en-US" altLang="ja-JP" dirty="0" smtClean="0"/>
              <a:t>16</a:t>
            </a:r>
            <a:r>
              <a:rPr lang="ja-JP" altLang="en-US" dirty="0" smtClean="0"/>
              <a:t>病日</a:t>
            </a:r>
            <a:r>
              <a:rPr lang="en-US" altLang="ja-JP" dirty="0" smtClean="0"/>
              <a:t>	DOB</a:t>
            </a:r>
            <a:r>
              <a:rPr lang="ja-JP" altLang="en-US" dirty="0" smtClean="0"/>
              <a:t>　</a:t>
            </a:r>
            <a:r>
              <a:rPr lang="en-US" altLang="ja-JP" dirty="0" smtClean="0"/>
              <a:t>3γ</a:t>
            </a:r>
            <a:r>
              <a:rPr lang="ja-JP" altLang="en-US" dirty="0" smtClean="0"/>
              <a:t>より開始→尿量増加、体重も減少</a:t>
            </a:r>
            <a:r>
              <a:rPr lang="en-US" altLang="ja-JP" dirty="0" smtClean="0"/>
              <a:t>…</a:t>
            </a:r>
            <a:r>
              <a:rPr lang="ja-JP" altLang="en-US" dirty="0" smtClean="0"/>
              <a:t>　順調な経過</a:t>
            </a:r>
            <a:endParaRPr lang="en-US" altLang="ja-JP" dirty="0" smtClean="0"/>
          </a:p>
          <a:p>
            <a:r>
              <a:rPr lang="ja-JP" altLang="en-US" dirty="0" smtClean="0"/>
              <a:t>第</a:t>
            </a:r>
            <a:r>
              <a:rPr lang="en-US" altLang="ja-JP" dirty="0" smtClean="0"/>
              <a:t>20</a:t>
            </a:r>
            <a:r>
              <a:rPr lang="ja-JP" altLang="en-US" dirty="0" smtClean="0"/>
              <a:t>病日</a:t>
            </a:r>
            <a:r>
              <a:rPr lang="en-US" altLang="ja-JP" dirty="0" smtClean="0"/>
              <a:t>	</a:t>
            </a:r>
            <a:r>
              <a:rPr lang="ja-JP" altLang="en-US" dirty="0" smtClean="0"/>
              <a:t>腐食性食道炎併発（スローケー内服による）</a:t>
            </a:r>
            <a:endParaRPr lang="en-US" altLang="ja-JP" dirty="0" smtClean="0"/>
          </a:p>
          <a:p>
            <a:pPr lvl="5">
              <a:buClr>
                <a:schemeClr val="accent4"/>
              </a:buClr>
              <a:buFont typeface="ＭＳ Ｐゴシック" pitchFamily="50" charset="-128"/>
              <a:buChar char="★"/>
            </a:pPr>
            <a:r>
              <a:rPr lang="ja-JP" altLang="en-US" dirty="0" smtClean="0"/>
              <a:t>絶飲食、中心静脈栄養、内服薬はすべてストップ</a:t>
            </a:r>
            <a:endParaRPr lang="en-US" altLang="ja-JP" dirty="0" smtClean="0"/>
          </a:p>
          <a:p>
            <a:pPr lvl="5">
              <a:buClr>
                <a:schemeClr val="accent4"/>
              </a:buClr>
              <a:buFont typeface="ＭＳ Ｐゴシック" pitchFamily="50" charset="-128"/>
              <a:buChar char="★"/>
            </a:pPr>
            <a:r>
              <a:rPr lang="en-US" altLang="ja-JP" dirty="0" smtClean="0"/>
              <a:t>Septic Shock</a:t>
            </a:r>
            <a:r>
              <a:rPr lang="ja-JP" altLang="en-US" dirty="0" smtClean="0"/>
              <a:t>→</a:t>
            </a:r>
            <a:r>
              <a:rPr lang="en-US" altLang="ja-JP" dirty="0" smtClean="0"/>
              <a:t>MEPM 1g/</a:t>
            </a:r>
            <a:r>
              <a:rPr lang="en-US" altLang="ja-JP" dirty="0" err="1" smtClean="0"/>
              <a:t>d+CLDM</a:t>
            </a:r>
            <a:r>
              <a:rPr lang="en-US" altLang="ja-JP" dirty="0" smtClean="0"/>
              <a:t> 1200mg/d</a:t>
            </a:r>
          </a:p>
          <a:p>
            <a:pPr lvl="5">
              <a:buClr>
                <a:schemeClr val="accent4"/>
              </a:buClr>
              <a:buFont typeface="ＭＳ Ｐゴシック" pitchFamily="50" charset="-128"/>
              <a:buChar char="★"/>
            </a:pPr>
            <a:r>
              <a:rPr lang="en-US" altLang="ja-JP" dirty="0" smtClean="0"/>
              <a:t>NAD</a:t>
            </a:r>
            <a:r>
              <a:rPr lang="ja-JP" altLang="en-US" dirty="0" err="1" smtClean="0"/>
              <a:t>、</a:t>
            </a:r>
            <a:r>
              <a:rPr lang="en-US" altLang="ja-JP" dirty="0" smtClean="0"/>
              <a:t>DOA</a:t>
            </a:r>
            <a:r>
              <a:rPr lang="ja-JP" altLang="en-US" dirty="0" smtClean="0"/>
              <a:t>併用、腎機能悪化に対して</a:t>
            </a:r>
            <a:r>
              <a:rPr lang="en-US" altLang="ja-JP" dirty="0" smtClean="0"/>
              <a:t>CHDF</a:t>
            </a:r>
          </a:p>
          <a:p>
            <a:r>
              <a:rPr lang="ja-JP" altLang="en-US" dirty="0" smtClean="0"/>
              <a:t>第</a:t>
            </a:r>
            <a:r>
              <a:rPr lang="en-US" altLang="ja-JP" dirty="0" smtClean="0"/>
              <a:t>30</a:t>
            </a:r>
            <a:r>
              <a:rPr lang="ja-JP" altLang="en-US" dirty="0" smtClean="0"/>
              <a:t>病日</a:t>
            </a:r>
            <a:r>
              <a:rPr lang="en-US" altLang="ja-JP" dirty="0" smtClean="0"/>
              <a:t>	CHDF</a:t>
            </a:r>
            <a:r>
              <a:rPr lang="ja-JP" altLang="en-US" dirty="0" smtClean="0"/>
              <a:t>離脱</a:t>
            </a:r>
            <a:endParaRPr lang="en-US" altLang="ja-JP" dirty="0" smtClean="0"/>
          </a:p>
          <a:p>
            <a:r>
              <a:rPr lang="ja-JP" altLang="en-US" dirty="0" smtClean="0"/>
              <a:t>第</a:t>
            </a:r>
            <a:r>
              <a:rPr lang="en-US" altLang="ja-JP" dirty="0" smtClean="0"/>
              <a:t>36</a:t>
            </a:r>
            <a:r>
              <a:rPr lang="ja-JP" altLang="en-US" dirty="0" smtClean="0"/>
              <a:t>病日</a:t>
            </a:r>
            <a:r>
              <a:rPr lang="en-US" altLang="ja-JP" dirty="0" smtClean="0"/>
              <a:t>	</a:t>
            </a:r>
            <a:r>
              <a:rPr lang="ja-JP" altLang="en-US" dirty="0" smtClean="0"/>
              <a:t>内服薬再開</a:t>
            </a:r>
            <a:r>
              <a:rPr lang="en-US" altLang="ja-JP" dirty="0" smtClean="0"/>
              <a:t>(DOB5γ</a:t>
            </a:r>
            <a:r>
              <a:rPr lang="ja-JP" altLang="en-US" dirty="0" smtClean="0"/>
              <a:t>併用　ラシックス、セララ、アーチストから</a:t>
            </a:r>
            <a:r>
              <a:rPr lang="en-US" altLang="ja-JP" dirty="0" smtClean="0"/>
              <a:t>)</a:t>
            </a:r>
          </a:p>
          <a:p>
            <a:r>
              <a:rPr lang="ja-JP" altLang="en-US" dirty="0" smtClean="0"/>
              <a:t>第</a:t>
            </a:r>
            <a:r>
              <a:rPr lang="en-US" altLang="ja-JP" dirty="0" smtClean="0"/>
              <a:t>44</a:t>
            </a:r>
            <a:r>
              <a:rPr lang="ja-JP" altLang="en-US" dirty="0" smtClean="0"/>
              <a:t>病日</a:t>
            </a:r>
            <a:r>
              <a:rPr lang="en-US" altLang="ja-JP" dirty="0" smtClean="0"/>
              <a:t>	</a:t>
            </a:r>
            <a:r>
              <a:rPr lang="ja-JP" altLang="en-US" dirty="0" smtClean="0"/>
              <a:t>腎機能悪化、尿量低下⇒</a:t>
            </a:r>
            <a:r>
              <a:rPr lang="en-US" altLang="ja-JP" dirty="0" smtClean="0"/>
              <a:t>2</a:t>
            </a:r>
            <a:r>
              <a:rPr lang="ja-JP" altLang="en-US" dirty="0" smtClean="0"/>
              <a:t>回目の</a:t>
            </a:r>
            <a:r>
              <a:rPr lang="en-US" altLang="ja-JP" dirty="0" smtClean="0"/>
              <a:t>CHDF</a:t>
            </a:r>
          </a:p>
          <a:p>
            <a:r>
              <a:rPr lang="ja-JP" altLang="en-US" dirty="0" smtClean="0"/>
              <a:t>第</a:t>
            </a:r>
            <a:r>
              <a:rPr lang="en-US" altLang="ja-JP" dirty="0" smtClean="0"/>
              <a:t>46</a:t>
            </a:r>
            <a:r>
              <a:rPr lang="ja-JP" altLang="en-US" dirty="0" smtClean="0"/>
              <a:t>病日</a:t>
            </a:r>
            <a:r>
              <a:rPr lang="en-US" altLang="ja-JP" dirty="0" smtClean="0"/>
              <a:t>	</a:t>
            </a:r>
            <a:r>
              <a:rPr lang="ja-JP" altLang="en-US" dirty="0" smtClean="0"/>
              <a:t>内服薬すべて再開</a:t>
            </a:r>
            <a:endParaRPr lang="en-US" altLang="ja-JP" dirty="0" smtClean="0"/>
          </a:p>
          <a:p>
            <a:r>
              <a:rPr lang="ja-JP" altLang="en-US" dirty="0" smtClean="0"/>
              <a:t>第</a:t>
            </a:r>
            <a:r>
              <a:rPr lang="en-US" altLang="ja-JP" dirty="0" smtClean="0"/>
              <a:t>57</a:t>
            </a:r>
            <a:r>
              <a:rPr lang="ja-JP" altLang="en-US" dirty="0" smtClean="0"/>
              <a:t>病日</a:t>
            </a:r>
            <a:r>
              <a:rPr lang="en-US" altLang="ja-JP" dirty="0" smtClean="0"/>
              <a:t>	CHDF</a:t>
            </a:r>
            <a:r>
              <a:rPr lang="ja-JP" altLang="en-US" dirty="0" smtClean="0"/>
              <a:t>離脱</a:t>
            </a:r>
            <a:endParaRPr lang="en-US" altLang="ja-JP" dirty="0" smtClean="0"/>
          </a:p>
          <a:p>
            <a:pPr lvl="5">
              <a:buClr>
                <a:schemeClr val="accent4"/>
              </a:buClr>
              <a:buFont typeface="ＭＳ Ｐゴシック" pitchFamily="50" charset="-128"/>
              <a:buChar char="★"/>
            </a:pPr>
            <a:r>
              <a:rPr lang="ja-JP" altLang="en-US" dirty="0" smtClean="0"/>
              <a:t>フルイトラン追加</a:t>
            </a:r>
            <a:endParaRPr lang="en-US" altLang="ja-JP" dirty="0" smtClean="0"/>
          </a:p>
          <a:p>
            <a:pPr lvl="5">
              <a:buClr>
                <a:schemeClr val="accent4"/>
              </a:buClr>
              <a:buFont typeface="ＭＳ Ｐゴシック" pitchFamily="50" charset="-128"/>
              <a:buChar char="★"/>
            </a:pPr>
            <a:r>
              <a:rPr lang="ja-JP" altLang="en-US" dirty="0" smtClean="0"/>
              <a:t>原因不明の発熱⇒</a:t>
            </a:r>
            <a:r>
              <a:rPr lang="en-US" altLang="ja-JP" dirty="0" smtClean="0"/>
              <a:t>LZD</a:t>
            </a:r>
            <a:r>
              <a:rPr lang="ja-JP" altLang="en-US" dirty="0" smtClean="0"/>
              <a:t>投与</a:t>
            </a:r>
            <a:endParaRPr lang="en-US" altLang="ja-JP" dirty="0" smtClean="0"/>
          </a:p>
          <a:p>
            <a:pPr lvl="5">
              <a:buClr>
                <a:schemeClr val="accent4"/>
              </a:buClr>
              <a:buFont typeface="ＭＳ Ｐゴシック" pitchFamily="50" charset="-128"/>
              <a:buChar char="★"/>
            </a:pPr>
            <a:r>
              <a:rPr lang="ja-JP" altLang="en-US" dirty="0" smtClean="0"/>
              <a:t>ラシックスの増減によるコントロール</a:t>
            </a:r>
            <a:endParaRPr lang="en-US" altLang="ja-JP" dirty="0" smtClean="0"/>
          </a:p>
          <a:p>
            <a:r>
              <a:rPr lang="ja-JP" altLang="en-US" dirty="0" smtClean="0"/>
              <a:t>第</a:t>
            </a:r>
            <a:r>
              <a:rPr lang="en-US" altLang="ja-JP" dirty="0" smtClean="0"/>
              <a:t>108</a:t>
            </a:r>
            <a:r>
              <a:rPr lang="ja-JP" altLang="en-US" dirty="0" smtClean="0"/>
              <a:t>病日</a:t>
            </a:r>
            <a:r>
              <a:rPr lang="en-US" altLang="ja-JP" dirty="0" smtClean="0"/>
              <a:t>	DOB tapering</a:t>
            </a:r>
          </a:p>
          <a:p>
            <a:pPr lvl="5">
              <a:buClr>
                <a:schemeClr val="accent4"/>
              </a:buClr>
              <a:buFont typeface="ＭＳ Ｐゴシック" pitchFamily="50" charset="-128"/>
              <a:buChar char="★"/>
            </a:pPr>
            <a:r>
              <a:rPr lang="en-US" altLang="ja-JP" dirty="0" smtClean="0"/>
              <a:t>0.2γ</a:t>
            </a:r>
            <a:r>
              <a:rPr lang="ja-JP" altLang="en-US" dirty="0" err="1" smtClean="0"/>
              <a:t>ずつの</a:t>
            </a:r>
            <a:r>
              <a:rPr lang="en-US" altLang="ja-JP" dirty="0" smtClean="0"/>
              <a:t>tapering</a:t>
            </a:r>
          </a:p>
          <a:p>
            <a:pPr lvl="5">
              <a:buClr>
                <a:schemeClr val="accent4"/>
              </a:buClr>
              <a:buFont typeface="ＭＳ Ｐゴシック" pitchFamily="50" charset="-128"/>
              <a:buChar char="★"/>
            </a:pPr>
            <a:r>
              <a:rPr lang="ja-JP" altLang="en-US" dirty="0" smtClean="0"/>
              <a:t>胸水貯留、腎機能悪化・・・利尿薬のみでは尿量保てず。</a:t>
            </a:r>
            <a:endParaRPr lang="en-US" altLang="ja-JP" dirty="0" smtClean="0"/>
          </a:p>
          <a:p>
            <a:r>
              <a:rPr lang="ja-JP" altLang="en-US" dirty="0" smtClean="0"/>
              <a:t>第</a:t>
            </a:r>
            <a:r>
              <a:rPr lang="en-US" altLang="ja-JP" dirty="0" smtClean="0"/>
              <a:t>125</a:t>
            </a:r>
            <a:r>
              <a:rPr lang="ja-JP" altLang="en-US" dirty="0" smtClean="0"/>
              <a:t>病日</a:t>
            </a:r>
            <a:r>
              <a:rPr lang="en-US" altLang="ja-JP" dirty="0" smtClean="0"/>
              <a:t>	</a:t>
            </a:r>
            <a:r>
              <a:rPr lang="ja-JP" altLang="en-US" dirty="0" smtClean="0"/>
              <a:t>タナドーパ導入</a:t>
            </a:r>
            <a:r>
              <a:rPr lang="en-US" altLang="ja-JP" dirty="0" smtClean="0"/>
              <a:t>(365mg</a:t>
            </a:r>
            <a:r>
              <a:rPr lang="ja-JP" altLang="en-US" dirty="0" err="1" smtClean="0"/>
              <a:t>、</a:t>
            </a:r>
            <a:r>
              <a:rPr lang="ja-JP" altLang="en-US" dirty="0" smtClean="0"/>
              <a:t>通常量の</a:t>
            </a:r>
            <a:r>
              <a:rPr lang="en-US" altLang="ja-JP" dirty="0" smtClean="0"/>
              <a:t>1/8</a:t>
            </a:r>
            <a:r>
              <a:rPr lang="ja-JP" altLang="en-US" dirty="0" smtClean="0"/>
              <a:t>量</a:t>
            </a:r>
            <a:r>
              <a:rPr lang="en-US" altLang="ja-JP" dirty="0" smtClean="0"/>
              <a:t>)</a:t>
            </a:r>
          </a:p>
          <a:p>
            <a:pPr lvl="5">
              <a:buClr>
                <a:schemeClr val="accent4"/>
              </a:buClr>
              <a:buFont typeface="ＭＳ Ｐゴシック" pitchFamily="50" charset="-128"/>
              <a:buChar char="★"/>
            </a:pPr>
            <a:r>
              <a:rPr lang="en-US" altLang="ja-JP" dirty="0" smtClean="0"/>
              <a:t>0.6γ</a:t>
            </a:r>
            <a:r>
              <a:rPr lang="ja-JP" altLang="en-US" dirty="0" smtClean="0"/>
              <a:t>までは順調に</a:t>
            </a:r>
            <a:r>
              <a:rPr lang="en-US" altLang="ja-JP" dirty="0" smtClean="0"/>
              <a:t>tapering</a:t>
            </a:r>
          </a:p>
        </p:txBody>
      </p:sp>
      <p:sp>
        <p:nvSpPr>
          <p:cNvPr id="11" name="星 32 10"/>
          <p:cNvSpPr/>
          <p:nvPr/>
        </p:nvSpPr>
        <p:spPr>
          <a:xfrm>
            <a:off x="4424315" y="5301208"/>
            <a:ext cx="4716016" cy="1484784"/>
          </a:xfrm>
          <a:prstGeom prst="star32">
            <a:avLst/>
          </a:prstGeom>
          <a:gradFill flip="none" rotWithShape="1">
            <a:gsLst>
              <a:gs pos="0">
                <a:schemeClr val="accent2">
                  <a:tint val="100000"/>
                  <a:shade val="100000"/>
                  <a:satMod val="130000"/>
                  <a:alpha val="95000"/>
                </a:schemeClr>
              </a:gs>
              <a:gs pos="100000">
                <a:schemeClr val="accent2">
                  <a:tint val="50000"/>
                  <a:shade val="100000"/>
                  <a:satMod val="350000"/>
                  <a:alpha val="95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2000" b="1" dirty="0" smtClean="0">
                <a:solidFill>
                  <a:srgbClr val="FF0000"/>
                </a:solidFill>
              </a:rPr>
              <a:t>血圧低下、尿量低下</a:t>
            </a:r>
            <a:endParaRPr lang="en-US" altLang="ja-JP" sz="2000" b="1" dirty="0" smtClean="0">
              <a:solidFill>
                <a:srgbClr val="FF0000"/>
              </a:solidFill>
            </a:endParaRPr>
          </a:p>
          <a:p>
            <a:pPr algn="ctr"/>
            <a:r>
              <a:rPr lang="en-US" altLang="ja-JP" sz="2000" b="1" dirty="0" smtClean="0">
                <a:solidFill>
                  <a:srgbClr val="FF0000"/>
                </a:solidFill>
              </a:rPr>
              <a:t>0.6γ</a:t>
            </a:r>
            <a:r>
              <a:rPr lang="ja-JP" altLang="en-US" sz="2000" b="1" dirty="0" smtClean="0">
                <a:solidFill>
                  <a:srgbClr val="FF0000"/>
                </a:solidFill>
              </a:rPr>
              <a:t>から減量できず</a:t>
            </a:r>
            <a:endParaRPr kumimoji="1" lang="ja-JP" altLang="en-US" sz="2000" b="1" dirty="0">
              <a:solidFill>
                <a:srgbClr val="FF0000"/>
              </a:solidFill>
            </a:endParaRPr>
          </a:p>
        </p:txBody>
      </p:sp>
      <p:grpSp>
        <p:nvGrpSpPr>
          <p:cNvPr id="4" name="図形グループ 3"/>
          <p:cNvGrpSpPr/>
          <p:nvPr/>
        </p:nvGrpSpPr>
        <p:grpSpPr>
          <a:xfrm>
            <a:off x="6012160" y="1484784"/>
            <a:ext cx="3024336" cy="2268252"/>
            <a:chOff x="5724128" y="1844824"/>
            <a:chExt cx="3024336" cy="2268252"/>
          </a:xfrm>
        </p:grpSpPr>
        <p:pic>
          <p:nvPicPr>
            <p:cNvPr id="11266" name="Picture 2" descr="http://10.0.42.51/GetImage.asp?EXAM_P=100566&amp;IMAGE_NO=872775701&amp;KIND=1&amp;VOLUME=2&amp;MEDIA_NO=1&amp;IMAGE_P=84971&amp;PATIENT_ID=10069413&amp;MAC_ADDRESS=000113050069&amp;FIRSTIMAGE_DATE=20120227164552"/>
            <p:cNvPicPr>
              <a:picLocks noChangeAspect="1" noChangeArrowheads="1"/>
            </p:cNvPicPr>
            <p:nvPr/>
          </p:nvPicPr>
          <p:blipFill>
            <a:blip r:embed="rId3" cstate="print"/>
            <a:srcRect/>
            <a:stretch>
              <a:fillRect/>
            </a:stretch>
          </p:blipFill>
          <p:spPr bwMode="auto">
            <a:xfrm>
              <a:off x="5724128" y="1844824"/>
              <a:ext cx="3024336" cy="2268252"/>
            </a:xfrm>
            <a:prstGeom prst="rect">
              <a:avLst/>
            </a:prstGeom>
            <a:noFill/>
          </p:spPr>
        </p:pic>
        <p:sp>
          <p:nvSpPr>
            <p:cNvPr id="3" name="正方形/長方形 2"/>
            <p:cNvSpPr/>
            <p:nvPr/>
          </p:nvSpPr>
          <p:spPr>
            <a:xfrm>
              <a:off x="5724128" y="1844824"/>
              <a:ext cx="72008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sp>
        <p:nvSpPr>
          <p:cNvPr id="6" name="タイトル 5"/>
          <p:cNvSpPr>
            <a:spLocks noGrp="1"/>
          </p:cNvSpPr>
          <p:nvPr>
            <p:ph type="title"/>
          </p:nvPr>
        </p:nvSpPr>
        <p:spPr/>
        <p:txBody>
          <a:bodyPr/>
          <a:lstStyle/>
          <a:p>
            <a:r>
              <a:rPr lang="ja-JP" altLang="en-US" dirty="0" smtClean="0"/>
              <a:t>経過</a:t>
            </a:r>
            <a:endParaRPr kumimoji="1" lang="ja-JP"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Scale>
                                      <p:cBhvr>
                                        <p:cTn id="1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
                                        </p:tgtEl>
                                        <p:attrNameLst>
                                          <p:attrName>ppt_x</p:attrName>
                                          <p:attrName>ppt_y</p:attrName>
                                        </p:attrNameLst>
                                      </p:cBhvr>
                                    </p:animMotion>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xit" presetSubtype="0" fill="hold" nodeType="clickEffect">
                                  <p:stCondLst>
                                    <p:cond delay="0"/>
                                  </p:stCondLst>
                                  <p:childTnLst>
                                    <p:animEffect transition="out" filter="dissolve">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additive="base">
                                        <p:cTn id="2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 calcmode="lin" valueType="num">
                                      <p:cBhvr additive="base">
                                        <p:cTn id="3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 calcmode="lin" valueType="num">
                                      <p:cBhvr additive="base">
                                        <p:cTn id="4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 calcmode="lin" valueType="num">
                                      <p:cBhvr additive="base">
                                        <p:cTn id="4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xEl>
                                              <p:pRg st="7" end="7"/>
                                            </p:txEl>
                                          </p:spTgt>
                                        </p:tgtEl>
                                        <p:attrNameLst>
                                          <p:attrName>style.visibility</p:attrName>
                                        </p:attrNameLst>
                                      </p:cBhvr>
                                      <p:to>
                                        <p:strVal val="visible"/>
                                      </p:to>
                                    </p:set>
                                    <p:anim calcmode="lin" valueType="num">
                                      <p:cBhvr additive="base">
                                        <p:cTn id="5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7" end="7"/>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
                                            <p:txEl>
                                              <p:pRg st="9" end="9"/>
                                            </p:txEl>
                                          </p:spTgt>
                                        </p:tgtEl>
                                        <p:attrNameLst>
                                          <p:attrName>style.visibility</p:attrName>
                                        </p:attrNameLst>
                                      </p:cBhvr>
                                      <p:to>
                                        <p:strVal val="visible"/>
                                      </p:to>
                                    </p:set>
                                    <p:anim calcmode="lin" valueType="num">
                                      <p:cBhvr additive="base">
                                        <p:cTn id="5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9" end="9"/>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5">
                                            <p:txEl>
                                              <p:pRg st="10" end="10"/>
                                            </p:txEl>
                                          </p:spTgt>
                                        </p:tgtEl>
                                        <p:attrNameLst>
                                          <p:attrName>style.visibility</p:attrName>
                                        </p:attrNameLst>
                                      </p:cBhvr>
                                      <p:to>
                                        <p:strVal val="visible"/>
                                      </p:to>
                                    </p:set>
                                    <p:anim calcmode="lin" valueType="num">
                                      <p:cBhvr additive="base">
                                        <p:cTn id="6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
                                            <p:txEl>
                                              <p:pRg st="11" end="11"/>
                                            </p:txEl>
                                          </p:spTgt>
                                        </p:tgtEl>
                                        <p:attrNameLst>
                                          <p:attrName>style.visibility</p:attrName>
                                        </p:attrNameLst>
                                      </p:cBhvr>
                                      <p:to>
                                        <p:strVal val="visible"/>
                                      </p:to>
                                    </p:set>
                                    <p:anim calcmode="lin" valueType="num">
                                      <p:cBhvr additive="base">
                                        <p:cTn id="6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5">
                                            <p:txEl>
                                              <p:pRg st="12" end="12"/>
                                            </p:txEl>
                                          </p:spTgt>
                                        </p:tgtEl>
                                        <p:attrNameLst>
                                          <p:attrName>style.visibility</p:attrName>
                                        </p:attrNameLst>
                                      </p:cBhvr>
                                      <p:to>
                                        <p:strVal val="visible"/>
                                      </p:to>
                                    </p:set>
                                    <p:anim calcmode="lin" valueType="num">
                                      <p:cBhvr additive="base">
                                        <p:cTn id="71"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5">
                                            <p:txEl>
                                              <p:pRg st="12" end="12"/>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5">
                                            <p:txEl>
                                              <p:pRg st="13" end="13"/>
                                            </p:txEl>
                                          </p:spTgt>
                                        </p:tgtEl>
                                        <p:attrNameLst>
                                          <p:attrName>style.visibility</p:attrName>
                                        </p:attrNameLst>
                                      </p:cBhvr>
                                      <p:to>
                                        <p:strVal val="visible"/>
                                      </p:to>
                                    </p:set>
                                    <p:anim calcmode="lin" valueType="num">
                                      <p:cBhvr additive="base">
                                        <p:cTn id="75"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5">
                                            <p:txEl>
                                              <p:pRg st="14" end="14"/>
                                            </p:txEl>
                                          </p:spTgt>
                                        </p:tgtEl>
                                        <p:attrNameLst>
                                          <p:attrName>style.visibility</p:attrName>
                                        </p:attrNameLst>
                                      </p:cBhvr>
                                      <p:to>
                                        <p:strVal val="visible"/>
                                      </p:to>
                                    </p:set>
                                    <p:anim calcmode="lin" valueType="num">
                                      <p:cBhvr additive="base">
                                        <p:cTn id="81"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5">
                                            <p:txEl>
                                              <p:pRg st="14" end="14"/>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5">
                                            <p:txEl>
                                              <p:pRg st="15" end="15"/>
                                            </p:txEl>
                                          </p:spTgt>
                                        </p:tgtEl>
                                        <p:attrNameLst>
                                          <p:attrName>style.visibility</p:attrName>
                                        </p:attrNameLst>
                                      </p:cBhvr>
                                      <p:to>
                                        <p:strVal val="visible"/>
                                      </p:to>
                                    </p:set>
                                    <p:anim calcmode="lin" valueType="num">
                                      <p:cBhvr additive="base">
                                        <p:cTn id="85"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5">
                                            <p:txEl>
                                              <p:pRg st="15" end="15"/>
                                            </p:txEl>
                                          </p:spTgt>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5">
                                            <p:txEl>
                                              <p:pRg st="16" end="16"/>
                                            </p:txEl>
                                          </p:spTgt>
                                        </p:tgtEl>
                                        <p:attrNameLst>
                                          <p:attrName>style.visibility</p:attrName>
                                        </p:attrNameLst>
                                      </p:cBhvr>
                                      <p:to>
                                        <p:strVal val="visible"/>
                                      </p:to>
                                    </p:set>
                                    <p:anim calcmode="lin" valueType="num">
                                      <p:cBhvr additive="base">
                                        <p:cTn id="89" dur="500" fill="hold"/>
                                        <p:tgtEl>
                                          <p:spTgt spid="5">
                                            <p:txEl>
                                              <p:pRg st="16" end="16"/>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5">
                                            <p:txEl>
                                              <p:pRg st="16" end="16"/>
                                            </p:txEl>
                                          </p:spTgt>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5">
                                            <p:txEl>
                                              <p:pRg st="17" end="17"/>
                                            </p:txEl>
                                          </p:spTgt>
                                        </p:tgtEl>
                                        <p:attrNameLst>
                                          <p:attrName>style.visibility</p:attrName>
                                        </p:attrNameLst>
                                      </p:cBhvr>
                                      <p:to>
                                        <p:strVal val="visible"/>
                                      </p:to>
                                    </p:set>
                                    <p:anim calcmode="lin" valueType="num">
                                      <p:cBhvr additive="base">
                                        <p:cTn id="93" dur="500" fill="hold"/>
                                        <p:tgtEl>
                                          <p:spTgt spid="5">
                                            <p:txEl>
                                              <p:pRg st="17" end="17"/>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5">
                                            <p:txEl>
                                              <p:pRg st="17" end="17"/>
                                            </p:txEl>
                                          </p:spTgt>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5">
                                            <p:txEl>
                                              <p:pRg st="18" end="18"/>
                                            </p:txEl>
                                          </p:spTgt>
                                        </p:tgtEl>
                                        <p:attrNameLst>
                                          <p:attrName>style.visibility</p:attrName>
                                        </p:attrNameLst>
                                      </p:cBhvr>
                                      <p:to>
                                        <p:strVal val="visible"/>
                                      </p:to>
                                    </p:set>
                                    <p:anim calcmode="lin" valueType="num">
                                      <p:cBhvr additive="base">
                                        <p:cTn id="97" dur="500" fill="hold"/>
                                        <p:tgtEl>
                                          <p:spTgt spid="5">
                                            <p:txEl>
                                              <p:pRg st="18" end="18"/>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5">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8" presetClass="entr" presetSubtype="16" fill="hold" grpId="0" nodeType="click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diamond(in)">
                                      <p:cBhvr>
                                        <p:cTn id="10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設問１</a:t>
            </a:r>
            <a:endParaRPr kumimoji="1" lang="ja-JP" altLang="en-US" dirty="0"/>
          </a:p>
        </p:txBody>
      </p:sp>
      <p:sp>
        <p:nvSpPr>
          <p:cNvPr id="3" name="コンテンツ プレースホルダー 2"/>
          <p:cNvSpPr>
            <a:spLocks noGrp="1"/>
          </p:cNvSpPr>
          <p:nvPr>
            <p:ph idx="1"/>
          </p:nvPr>
        </p:nvSpPr>
        <p:spPr/>
        <p:txBody>
          <a:bodyPr anchor="ctr"/>
          <a:lstStyle/>
          <a:p>
            <a:pPr marL="0" indent="0" algn="ctr">
              <a:buNone/>
            </a:pPr>
            <a:r>
              <a:rPr kumimoji="1" lang="ja-JP" altLang="en-US" dirty="0" smtClean="0"/>
              <a:t>カテコラミン離脱のために！</a:t>
            </a:r>
            <a:endParaRPr kumimoji="1" lang="en-US" altLang="ja-JP" dirty="0" smtClean="0"/>
          </a:p>
          <a:p>
            <a:pPr marL="0" indent="0" algn="ctr">
              <a:buNone/>
            </a:pPr>
            <a:endParaRPr kumimoji="1" lang="en-US" altLang="ja-JP" dirty="0" smtClean="0"/>
          </a:p>
          <a:p>
            <a:pPr marL="0" indent="0" algn="ctr">
              <a:buNone/>
            </a:pPr>
            <a:r>
              <a:rPr kumimoji="1" lang="ja-JP" altLang="en-US" dirty="0" smtClean="0"/>
              <a:t>慢性心不全の増悪因子は？？</a:t>
            </a:r>
            <a:endParaRPr kumimoji="1" lang="en-US" altLang="ja-JP" dirty="0" smtClean="0"/>
          </a:p>
          <a:p>
            <a:pPr marL="0" indent="0" algn="ctr">
              <a:buNone/>
            </a:pPr>
            <a:r>
              <a:rPr kumimoji="1" lang="ja-JP" altLang="en-US" dirty="0" smtClean="0"/>
              <a:t>あなただったら何をしますか？</a:t>
            </a:r>
            <a:endParaRPr kumimoji="1" lang="en-US" altLang="ja-JP" dirty="0" smtClean="0"/>
          </a:p>
        </p:txBody>
      </p:sp>
    </p:spTree>
    <p:extLst>
      <p:ext uri="{BB962C8B-B14F-4D97-AF65-F5344CB8AC3E}">
        <p14:creationId xmlns:p14="http://schemas.microsoft.com/office/powerpoint/2010/main" val="18756833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インスピレーション">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インスピレーション">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インスピレーション">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7485</TotalTime>
  <Words>2731</Words>
  <Application>Microsoft Office PowerPoint</Application>
  <PresentationFormat>画面に合わせる (4:3)</PresentationFormat>
  <Paragraphs>577</Paragraphs>
  <Slides>30</Slides>
  <Notes>14</Notes>
  <HiddenSlides>3</HiddenSlides>
  <MMClips>0</MMClips>
  <ScaleCrop>false</ScaleCrop>
  <HeadingPairs>
    <vt:vector size="4" baseType="variant">
      <vt:variant>
        <vt:lpstr>テーマ</vt:lpstr>
      </vt:variant>
      <vt:variant>
        <vt:i4>3</vt:i4>
      </vt:variant>
      <vt:variant>
        <vt:lpstr>スライド タイトル</vt:lpstr>
      </vt:variant>
      <vt:variant>
        <vt:i4>30</vt:i4>
      </vt:variant>
    </vt:vector>
  </HeadingPairs>
  <TitlesOfParts>
    <vt:vector size="33" baseType="lpstr">
      <vt:lpstr>ホワイト</vt:lpstr>
      <vt:lpstr>Office テーマ</vt:lpstr>
      <vt:lpstr>1_Office テーマ</vt:lpstr>
      <vt:lpstr>例①</vt:lpstr>
      <vt:lpstr>症例　66歳男性</vt:lpstr>
      <vt:lpstr>PowerPoint プレゼンテーション</vt:lpstr>
      <vt:lpstr>身体所見・検査所見</vt:lpstr>
      <vt:lpstr>血液検査所見</vt:lpstr>
      <vt:lpstr>経胸壁心臓超音波検査</vt:lpstr>
      <vt:lpstr>入院時Problem List</vt:lpstr>
      <vt:lpstr>経過</vt:lpstr>
      <vt:lpstr>設問１</vt:lpstr>
      <vt:lpstr>復習</vt:lpstr>
      <vt:lpstr>この時の血液検査</vt:lpstr>
      <vt:lpstr>設問２</vt:lpstr>
      <vt:lpstr>経過②</vt:lpstr>
      <vt:lpstr>設問③</vt:lpstr>
      <vt:lpstr>PowerPoint プレゼンテーション</vt:lpstr>
      <vt:lpstr>症例まとめ</vt:lpstr>
      <vt:lpstr>問題点の問題点</vt:lpstr>
      <vt:lpstr>なぜステロイドを再開していなかったか？</vt:lpstr>
      <vt:lpstr>Rapid ACTH負荷試験</vt:lpstr>
      <vt:lpstr>経過まとめ</vt:lpstr>
      <vt:lpstr>設問まとめ</vt:lpstr>
      <vt:lpstr>解説</vt:lpstr>
      <vt:lpstr>心不全治療で難渋した時に 何を考えるか？</vt:lpstr>
      <vt:lpstr>PowerPoint プレゼンテーション</vt:lpstr>
      <vt:lpstr>重症心不全の低Na血症の位置付け</vt:lpstr>
      <vt:lpstr>PowerPoint プレゼンテーション</vt:lpstr>
      <vt:lpstr>PowerPoint プレゼンテーション</vt:lpstr>
      <vt:lpstr>結語</vt:lpstr>
      <vt:lpstr>考察</vt:lpstr>
      <vt:lpstr>気腫性胃炎</vt:lpstr>
    </vt:vector>
  </TitlesOfParts>
  <Company>熊本大学医学部附属病院</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重症心不全に相対的副腎不全を合併した一例</dc:title>
  <dc:creator>医療情報システム</dc:creator>
  <cp:lastModifiedBy>松野木 勇樹</cp:lastModifiedBy>
  <cp:revision>286</cp:revision>
  <dcterms:created xsi:type="dcterms:W3CDTF">2012-08-08T07:11:38Z</dcterms:created>
  <dcterms:modified xsi:type="dcterms:W3CDTF">2015-03-04T01:04:08Z</dcterms:modified>
</cp:coreProperties>
</file>